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6" r:id="rId1"/>
  </p:sldMasterIdLst>
  <p:notesMasterIdLst>
    <p:notesMasterId r:id="rId19"/>
  </p:notesMasterIdLst>
  <p:handoutMasterIdLst>
    <p:handoutMasterId r:id="rId20"/>
  </p:handoutMasterIdLst>
  <p:sldIdLst>
    <p:sldId id="290" r:id="rId2"/>
    <p:sldId id="274" r:id="rId3"/>
    <p:sldId id="284" r:id="rId4"/>
    <p:sldId id="285" r:id="rId5"/>
    <p:sldId id="286" r:id="rId6"/>
    <p:sldId id="287" r:id="rId7"/>
    <p:sldId id="275" r:id="rId8"/>
    <p:sldId id="277" r:id="rId9"/>
    <p:sldId id="283" r:id="rId10"/>
    <p:sldId id="276" r:id="rId11"/>
    <p:sldId id="278" r:id="rId12"/>
    <p:sldId id="280" r:id="rId13"/>
    <p:sldId id="279" r:id="rId14"/>
    <p:sldId id="281" r:id="rId15"/>
    <p:sldId id="288" r:id="rId16"/>
    <p:sldId id="289" r:id="rId17"/>
    <p:sldId id="267" r:id="rId1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1120" autoAdjust="0"/>
  </p:normalViewPr>
  <p:slideViewPr>
    <p:cSldViewPr snapToGrid="0" snapToObjects="1">
      <p:cViewPr varScale="1">
        <p:scale>
          <a:sx n="82" d="100"/>
          <a:sy n="82" d="100"/>
        </p:scale>
        <p:origin x="-1952" y="-12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B259B-12B1-CD4F-9390-B95EDC4A52F9}" type="datetimeFigureOut">
              <a:rPr kumimoji="1" lang="ja-JP" altLang="en-US" smtClean="0"/>
              <a:pPr/>
              <a:t>6/15/11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F68B6-8C2D-F241-97B2-E1D3268FB98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8283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CD882-E7BB-5F4B-A67F-FB38E54F118A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DFAA1-AE21-8A4A-B0EC-42001159F5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5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 txBox="1">
            <a:spLocks noGrp="1" noChangeArrowheads="1"/>
          </p:cNvSpPr>
          <p:nvPr/>
        </p:nvSpPr>
        <p:spPr bwMode="auto">
          <a:xfrm>
            <a:off x="3883991" y="8685109"/>
            <a:ext cx="2972392" cy="45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64" tIns="45383" rIns="90764" bIns="45383" anchor="b"/>
          <a:lstStyle>
            <a:lvl1pPr algn="l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98613" indent="-228600" algn="l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5813" indent="-228600" algn="l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3013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0213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7413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4613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69227594-A62E-4341-B714-AE7FE2AC41A3}" type="slidenum">
              <a:rPr lang="en-US" altLang="ja-JP" sz="1200">
                <a:latin typeface="Calibri" charset="0"/>
              </a:rPr>
              <a:pPr algn="r"/>
              <a:t>4</a:t>
            </a:fld>
            <a:endParaRPr lang="en-US" altLang="ja-JP" sz="1200">
              <a:latin typeface="Calibri" charset="0"/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5675" y="685800"/>
            <a:ext cx="4948238" cy="3427413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933" y="4344760"/>
            <a:ext cx="5484136" cy="4113844"/>
          </a:xfrm>
        </p:spPr>
        <p:txBody>
          <a:bodyPr lIns="90773" tIns="45387" rIns="90773" bIns="45387"/>
          <a:lstStyle/>
          <a:p>
            <a:pPr>
              <a:spcBef>
                <a:spcPct val="0"/>
              </a:spcBef>
            </a:pPr>
            <a:endParaRPr 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12CF-B2F4-4657-B6DB-2A001B89BEF0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ページ数が２倍です。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DFAA1-AE21-8A4A-B0EC-42001159F58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95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フレッツの話しは口頭で言う。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DFAA1-AE21-8A4A-B0EC-42001159F58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50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Horizont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280" y="5483227"/>
            <a:ext cx="8070117" cy="3841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77281" y="4114800"/>
            <a:ext cx="8070116" cy="102235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857927" y="528480"/>
            <a:ext cx="1176644" cy="769937"/>
            <a:chOff x="384" y="331"/>
            <a:chExt cx="912" cy="485"/>
          </a:xfrm>
        </p:grpSpPr>
        <p:sp>
          <p:nvSpPr>
            <p:cNvPr id="58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9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3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4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5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6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7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9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0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8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-26062" y="1618488"/>
            <a:ext cx="9958123" cy="23677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43"/>
          <p:cNvSpPr>
            <a:spLocks noGrp="1"/>
          </p:cNvSpPr>
          <p:nvPr>
            <p:ph type="pic" sz="quarter" idx="12" hasCustomPrompt="1"/>
          </p:nvPr>
        </p:nvSpPr>
        <p:spPr bwMode="grayWhite">
          <a:xfrm>
            <a:off x="-26062" y="1618488"/>
            <a:ext cx="9958123" cy="2359152"/>
          </a:xfrm>
          <a:solidFill>
            <a:schemeClr val="accent1"/>
          </a:solidFill>
          <a:ln w="19050">
            <a:solidFill>
              <a:srgbClr val="C0C0C4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237744" indent="-237744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accent1"/>
              </a:buClr>
              <a:buFont typeface="Wingdings" pitchFamily="2" charset="2"/>
              <a:buNone/>
              <a:def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ltGray">
          <a:xfrm>
            <a:off x="3328639" y="6632429"/>
            <a:ext cx="2243344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 dirty="0">
                <a:solidFill>
                  <a:srgbClr val="8E8E95"/>
                </a:solidFill>
              </a:rPr>
              <a:t>© </a:t>
            </a:r>
            <a:r>
              <a:rPr lang="en-US" sz="700" dirty="0" smtClean="0">
                <a:solidFill>
                  <a:srgbClr val="8E8E95"/>
                </a:solidFill>
              </a:rPr>
              <a:t>2010 </a:t>
            </a:r>
            <a:r>
              <a:rPr lang="en-US" sz="700" dirty="0">
                <a:solidFill>
                  <a:srgbClr val="8E8E95"/>
                </a:solidFill>
              </a:rPr>
              <a:t>Cisco</a:t>
            </a:r>
            <a:r>
              <a:rPr lang="en-US" sz="700" dirty="0" smtClean="0">
                <a:solidFill>
                  <a:srgbClr val="8E8E95"/>
                </a:solidFill>
              </a:rPr>
              <a:t> and/or its affiliates. </a:t>
            </a:r>
            <a:r>
              <a:rPr lang="en-US" sz="700" dirty="0">
                <a:solidFill>
                  <a:srgbClr val="8E8E95"/>
                </a:solidFill>
              </a:rPr>
              <a:t>All rights reserved.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ltGray">
          <a:xfrm>
            <a:off x="5698936" y="6632429"/>
            <a:ext cx="889345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 dirty="0">
                <a:solidFill>
                  <a:srgbClr val="8E8E95"/>
                </a:solidFill>
              </a:rPr>
              <a:t>Cisco Confidential</a:t>
            </a:r>
          </a:p>
        </p:txBody>
      </p:sp>
      <p:sp>
        <p:nvSpPr>
          <p:cNvPr id="24" name="Rectangle 4"/>
          <p:cNvSpPr>
            <a:spLocks noChangeArrowheads="1"/>
          </p:cNvSpPr>
          <p:nvPr userDrawn="1"/>
        </p:nvSpPr>
        <p:spPr bwMode="ltGray">
          <a:xfrm>
            <a:off x="3328639" y="6632429"/>
            <a:ext cx="2243344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 dirty="0">
                <a:solidFill>
                  <a:srgbClr val="8E8E95"/>
                </a:solidFill>
              </a:rPr>
              <a:t>© </a:t>
            </a:r>
            <a:r>
              <a:rPr lang="en-US" sz="700" dirty="0" smtClean="0">
                <a:solidFill>
                  <a:srgbClr val="8E8E95"/>
                </a:solidFill>
              </a:rPr>
              <a:t>2010 </a:t>
            </a:r>
            <a:r>
              <a:rPr lang="en-US" sz="700" dirty="0">
                <a:solidFill>
                  <a:srgbClr val="8E8E95"/>
                </a:solidFill>
              </a:rPr>
              <a:t>Cisco</a:t>
            </a:r>
            <a:r>
              <a:rPr lang="en-US" sz="700" dirty="0" smtClean="0">
                <a:solidFill>
                  <a:srgbClr val="8E8E95"/>
                </a:solidFill>
              </a:rPr>
              <a:t> and/or its affiliates. </a:t>
            </a:r>
            <a:r>
              <a:rPr lang="en-US" sz="700" dirty="0">
                <a:solidFill>
                  <a:srgbClr val="8E8E95"/>
                </a:solidFill>
              </a:rPr>
              <a:t>All rights reserved.</a:t>
            </a:r>
          </a:p>
        </p:txBody>
      </p:sp>
      <p:sp>
        <p:nvSpPr>
          <p:cNvPr id="25" name="Rectangle 5"/>
          <p:cNvSpPr>
            <a:spLocks noChangeArrowheads="1"/>
          </p:cNvSpPr>
          <p:nvPr userDrawn="1"/>
        </p:nvSpPr>
        <p:spPr bwMode="ltGray">
          <a:xfrm>
            <a:off x="5698936" y="6632429"/>
            <a:ext cx="889345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 dirty="0">
                <a:solidFill>
                  <a:srgbClr val="8E8E95"/>
                </a:solidFill>
              </a:rPr>
              <a:t>Cisco Confidential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0541" y="304800"/>
            <a:ext cx="8055503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8925" y="1143000"/>
            <a:ext cx="9341908" cy="5455921"/>
          </a:xfrm>
          <a:ln>
            <a:noFill/>
          </a:ln>
        </p:spPr>
        <p:txBody>
          <a:bodyPr anchor="ctr" anchorCtr="0"/>
          <a:lstStyle>
            <a:lvl1pPr marL="0" indent="0" algn="ctr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880541" y="304800"/>
            <a:ext cx="8055503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hird 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0541" y="304800"/>
            <a:ext cx="8055503" cy="8382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27500" y="1600200"/>
            <a:ext cx="4787900" cy="4648200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3302000" cy="5715000"/>
          </a:xfrm>
        </p:spPr>
        <p:txBody>
          <a:bodyPr anchor="ctr" anchorCtr="1"/>
          <a:lstStyle>
            <a:lvl1pPr>
              <a:buNone/>
              <a:defRPr baseline="0"/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ddle Thir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302000" y="1143000"/>
            <a:ext cx="3302000" cy="5718174"/>
          </a:xfrm>
          <a:ln>
            <a:noFill/>
          </a:ln>
        </p:spPr>
        <p:txBody>
          <a:bodyPr anchor="ctr" anchorCtr="0"/>
          <a:lstStyle>
            <a:lvl1pPr marL="0" indent="0" algn="ctr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880541" y="304800"/>
            <a:ext cx="8055503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Third 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0541" y="304800"/>
            <a:ext cx="8055503" cy="8382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0541" y="1600202"/>
            <a:ext cx="4918603" cy="4525963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80541" y="1186542"/>
            <a:ext cx="4918603" cy="3810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1" hasCustomPrompt="1"/>
          </p:nvPr>
        </p:nvSpPr>
        <p:spPr>
          <a:xfrm>
            <a:off x="6604000" y="1143000"/>
            <a:ext cx="3302000" cy="5715000"/>
          </a:xfrm>
        </p:spPr>
        <p:txBody>
          <a:bodyPr anchor="ctr" anchorCtr="1"/>
          <a:lstStyle>
            <a:lvl1pPr>
              <a:buNone/>
              <a:defRPr/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Third 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0541" y="304800"/>
            <a:ext cx="8055503" cy="8382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0219" y="3512457"/>
            <a:ext cx="8086951" cy="2735942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9906000" cy="1905000"/>
          </a:xfrm>
        </p:spPr>
        <p:txBody>
          <a:bodyPr anchor="ctr" anchorCtr="1"/>
          <a:lstStyle>
            <a:lvl1pPr>
              <a:buNone/>
              <a:defRPr baseline="0"/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Middle Thir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0541" y="304800"/>
            <a:ext cx="8055503" cy="8382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044371"/>
            <a:ext cx="9906000" cy="1905000"/>
          </a:xfrm>
        </p:spPr>
        <p:txBody>
          <a:bodyPr anchor="ctr" anchorCtr="1"/>
          <a:lstStyle>
            <a:lvl1pPr>
              <a:buNone/>
              <a:defRPr baseline="0"/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hird 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0541" y="304800"/>
            <a:ext cx="8055503" cy="8382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4953000"/>
            <a:ext cx="9906000" cy="1905000"/>
          </a:xfrm>
        </p:spPr>
        <p:txBody>
          <a:bodyPr anchor="ctr" anchorCtr="1"/>
          <a:lstStyle>
            <a:lvl1pPr>
              <a:buNone/>
              <a:defRPr baseline="0"/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43" name="Content Placeholder 2"/>
          <p:cNvSpPr>
            <a:spLocks noGrp="1"/>
          </p:cNvSpPr>
          <p:nvPr>
            <p:ph idx="12" hasCustomPrompt="1"/>
          </p:nvPr>
        </p:nvSpPr>
        <p:spPr>
          <a:xfrm>
            <a:off x="880541" y="1600203"/>
            <a:ext cx="8083020" cy="2882899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Half 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0541" y="304800"/>
            <a:ext cx="8055503" cy="8382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0540" y="4495801"/>
            <a:ext cx="8055504" cy="1752599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9906000" cy="2857500"/>
          </a:xfrm>
        </p:spPr>
        <p:txBody>
          <a:bodyPr anchor="ctr" anchorCtr="1"/>
          <a:lstStyle>
            <a:lvl1pPr>
              <a:buNone/>
              <a:defRPr baseline="0"/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lte Slide Horizont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ChangeArrowheads="1"/>
          </p:cNvSpPr>
          <p:nvPr/>
        </p:nvSpPr>
        <p:spPr bwMode="hidden">
          <a:xfrm>
            <a:off x="0" y="3962400"/>
            <a:ext cx="9906000" cy="1200150"/>
          </a:xfrm>
          <a:prstGeom prst="rect">
            <a:avLst/>
          </a:prstGeom>
          <a:gradFill rotWithShape="1">
            <a:gsLst>
              <a:gs pos="0">
                <a:srgbClr val="8E8E95">
                  <a:alpha val="49804"/>
                </a:srgbClr>
              </a:gs>
              <a:gs pos="100000">
                <a:srgbClr val="8E8E95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281" y="5483227"/>
            <a:ext cx="8759072" cy="3841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77281" y="4114800"/>
            <a:ext cx="8759072" cy="102235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-26062" y="1618488"/>
            <a:ext cx="9958123" cy="23677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icture Placeholder 43"/>
          <p:cNvSpPr>
            <a:spLocks noGrp="1"/>
          </p:cNvSpPr>
          <p:nvPr>
            <p:ph type="pic" sz="quarter" idx="12" hasCustomPrompt="1"/>
          </p:nvPr>
        </p:nvSpPr>
        <p:spPr bwMode="grayWhite">
          <a:xfrm>
            <a:off x="-26062" y="1618488"/>
            <a:ext cx="9958123" cy="2359152"/>
          </a:xfrm>
          <a:solidFill>
            <a:schemeClr val="accent1"/>
          </a:solidFill>
          <a:ln w="19050">
            <a:solidFill>
              <a:srgbClr val="C0C0C4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237744" indent="-237744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accent1"/>
              </a:buClr>
              <a:buFont typeface="Wingdings" pitchFamily="2" charset="2"/>
              <a:buNone/>
              <a:def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grpSp>
        <p:nvGrpSpPr>
          <p:cNvPr id="92" name="Group 5"/>
          <p:cNvGrpSpPr>
            <a:grpSpLocks/>
          </p:cNvGrpSpPr>
          <p:nvPr/>
        </p:nvGrpSpPr>
        <p:grpSpPr bwMode="auto">
          <a:xfrm>
            <a:off x="857927" y="528480"/>
            <a:ext cx="1176644" cy="769937"/>
            <a:chOff x="384" y="331"/>
            <a:chExt cx="912" cy="485"/>
          </a:xfrm>
        </p:grpSpPr>
        <p:sp>
          <p:nvSpPr>
            <p:cNvPr id="93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4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5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6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7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8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9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0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1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2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3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4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5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6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7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Half 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0541" y="304800"/>
            <a:ext cx="8055503" cy="838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0541" y="1600202"/>
            <a:ext cx="3267603" cy="4525963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80541" y="1186542"/>
            <a:ext cx="3281361" cy="3810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1" hasCustomPrompt="1"/>
          </p:nvPr>
        </p:nvSpPr>
        <p:spPr>
          <a:xfrm>
            <a:off x="4953000" y="1143000"/>
            <a:ext cx="4953000" cy="5715000"/>
          </a:xfrm>
        </p:spPr>
        <p:txBody>
          <a:bodyPr anchor="ctr" anchorCtr="1"/>
          <a:lstStyle>
            <a:lvl1pPr>
              <a:buNone/>
              <a:defRPr/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758" y="1131889"/>
            <a:ext cx="9919758" cy="477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Text Placeholder 4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784235" y="2000251"/>
            <a:ext cx="4158444" cy="2486025"/>
          </a:xfrm>
        </p:spPr>
        <p:txBody>
          <a:bodyPr>
            <a:noAutofit/>
          </a:bodyPr>
          <a:lstStyle>
            <a:lvl1pPr marL="114300" indent="-118872" algn="l" defTabSz="814388" eaLnBrk="1" hangingPunct="1">
              <a:lnSpc>
                <a:spcPct val="95000"/>
              </a:lnSpc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“Quote slide option one has text that is left aligned, set in Arial Regular with a point size of 22 points. The maximum quote length should not be more than seven lines of text per quote.”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93799" y="1146175"/>
            <a:ext cx="4109584" cy="4764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43"/>
          <p:cNvSpPr>
            <a:spLocks noGrp="1"/>
          </p:cNvSpPr>
          <p:nvPr>
            <p:ph type="pic" sz="quarter" idx="12" hasCustomPrompt="1"/>
          </p:nvPr>
        </p:nvSpPr>
        <p:spPr bwMode="grayWhite">
          <a:xfrm>
            <a:off x="5793799" y="1136205"/>
            <a:ext cx="4112201" cy="4773168"/>
          </a:xfrm>
          <a:solidFill>
            <a:schemeClr val="bg2">
              <a:lumMod val="65000"/>
            </a:schemeClr>
          </a:solidFill>
          <a:ln w="19050">
            <a:noFill/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237744" indent="-237744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accent1"/>
              </a:buClr>
              <a:buFont typeface="Wingdings" pitchFamily="2" charset="2"/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white">
          <a:xfrm>
            <a:off x="0" y="0"/>
            <a:ext cx="9906000" cy="1619250"/>
          </a:xfrm>
          <a:prstGeom prst="rect">
            <a:avLst/>
          </a:prstGeom>
          <a:solidFill>
            <a:srgbClr val="000000">
              <a:alpha val="3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73025" tIns="36512" rIns="73025" bIns="36512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white">
          <a:xfrm>
            <a:off x="0" y="4953000"/>
            <a:ext cx="9906000" cy="1072662"/>
          </a:xfrm>
          <a:prstGeom prst="rect">
            <a:avLst/>
          </a:prstGeom>
          <a:solidFill>
            <a:srgbClr val="000000">
              <a:alpha val="3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73025" tIns="36512" rIns="73025" bIns="36512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867837" y="5149176"/>
            <a:ext cx="4074842" cy="560153"/>
          </a:xfrm>
        </p:spPr>
        <p:txBody>
          <a:bodyPr wrap="square" anchor="ctr" anchorCtr="0">
            <a:spAutoFit/>
          </a:bodyPr>
          <a:lstStyle>
            <a:lvl1pPr marL="0" indent="0" algn="l" defTabSz="814388">
              <a:spcBef>
                <a:spcPct val="30000"/>
              </a:spcBef>
              <a:buClr>
                <a:schemeClr val="tx2"/>
              </a:buClr>
              <a:buSzPct val="100000"/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br>
              <a:rPr lang="en-US" dirty="0" smtClean="0"/>
            </a:br>
            <a:r>
              <a:rPr lang="en-US" dirty="0" smtClean="0"/>
              <a:t>Company XYZ</a:t>
            </a:r>
            <a:endParaRPr lang="en-US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2406830" y="6632429"/>
            <a:ext cx="2243344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 dirty="0">
                <a:solidFill>
                  <a:srgbClr val="8E8E95"/>
                </a:solidFill>
              </a:rPr>
              <a:t>© </a:t>
            </a:r>
            <a:r>
              <a:rPr lang="en-US" sz="700" dirty="0" smtClean="0">
                <a:solidFill>
                  <a:srgbClr val="8E8E95"/>
                </a:solidFill>
              </a:rPr>
              <a:t>2010 Cisco</a:t>
            </a:r>
            <a:r>
              <a:rPr lang="en-US" sz="700" baseline="0" dirty="0" smtClean="0">
                <a:solidFill>
                  <a:srgbClr val="8E8E95"/>
                </a:solidFill>
              </a:rPr>
              <a:t> and/or its affiliates</a:t>
            </a:r>
            <a:r>
              <a:rPr lang="en-US" sz="700" dirty="0" smtClean="0">
                <a:solidFill>
                  <a:srgbClr val="8E8E95"/>
                </a:solidFill>
              </a:rPr>
              <a:t>. </a:t>
            </a:r>
            <a:r>
              <a:rPr lang="en-US" sz="700" dirty="0">
                <a:solidFill>
                  <a:srgbClr val="8E8E95"/>
                </a:solidFill>
              </a:rPr>
              <a:t>All rights reserved.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ltGray">
          <a:xfrm>
            <a:off x="4777124" y="6632429"/>
            <a:ext cx="889345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 dirty="0">
                <a:solidFill>
                  <a:srgbClr val="8E8E95"/>
                </a:solidFill>
              </a:rPr>
              <a:t>Cisco Confidential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ltGray">
          <a:xfrm>
            <a:off x="9337488" y="6626225"/>
            <a:ext cx="322583" cy="236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1000">
                <a:solidFill>
                  <a:srgbClr val="8E8E95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8E8E95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8"/>
          <p:cNvSpPr>
            <a:spLocks noChangeArrowheads="1"/>
          </p:cNvSpPr>
          <p:nvPr/>
        </p:nvSpPr>
        <p:spPr bwMode="hidden">
          <a:xfrm flipV="1">
            <a:off x="0" y="5910264"/>
            <a:ext cx="9906000" cy="581025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100000">
                <a:srgbClr val="0183B7">
                  <a:alpha val="50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ctr"/>
          <a:lstStyle/>
          <a:p>
            <a:endParaRPr lang="en-US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ltGray">
          <a:xfrm>
            <a:off x="0" y="5915025"/>
            <a:ext cx="9906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lIns="82124" tIns="41061" rIns="82124" bIns="41061" anchor="ctr"/>
          <a:lstStyle/>
          <a:p>
            <a:endParaRPr lang="en-US"/>
          </a:p>
        </p:txBody>
      </p:sp>
      <p:sp>
        <p:nvSpPr>
          <p:cNvPr id="19" name="Rectangle 46"/>
          <p:cNvSpPr>
            <a:spLocks noChangeArrowheads="1"/>
          </p:cNvSpPr>
          <p:nvPr/>
        </p:nvSpPr>
        <p:spPr bwMode="hidden">
          <a:xfrm>
            <a:off x="0" y="3427096"/>
            <a:ext cx="9906000" cy="581025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100000">
                <a:srgbClr val="0183B7">
                  <a:alpha val="50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ctr"/>
          <a:lstStyle/>
          <a:p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0" hasCustomPrompt="1"/>
          </p:nvPr>
        </p:nvSpPr>
        <p:spPr>
          <a:xfrm>
            <a:off x="785956" y="1038226"/>
            <a:ext cx="7979834" cy="1441451"/>
          </a:xfrm>
        </p:spPr>
        <p:txBody>
          <a:bodyPr>
            <a:noAutofit/>
          </a:bodyPr>
          <a:lstStyle>
            <a:lvl1pPr marL="114300" indent="-118872" algn="l" defTabSz="814388" eaLnBrk="1" hangingPunct="1">
              <a:lnSpc>
                <a:spcPct val="95000"/>
              </a:lnSpc>
              <a:buNone/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“Quote slide option two has text that is left aligned, set in Arial Regular with a point size of 22 points. The maximum quote length should not be more than four lines of text per quote.”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868496" y="2773965"/>
            <a:ext cx="7881804" cy="647700"/>
          </a:xfrm>
        </p:spPr>
        <p:txBody>
          <a:bodyPr anchor="ctr" anchorCtr="0">
            <a:normAutofit/>
          </a:bodyPr>
          <a:lstStyle>
            <a:lvl1pPr marL="0" indent="0" algn="l" defTabSz="814388">
              <a:spcBef>
                <a:spcPct val="30000"/>
              </a:spcBef>
              <a:buClr>
                <a:schemeClr val="tx2"/>
              </a:buClr>
              <a:buSzPct val="100000"/>
              <a:buFont typeface="Wingdings" pitchFamily="2" charset="2"/>
              <a:buNone/>
              <a:defRPr sz="16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br>
              <a:rPr lang="en-US" dirty="0" smtClean="0"/>
            </a:br>
            <a:r>
              <a:rPr lang="en-US" dirty="0" smtClean="0"/>
              <a:t>Company XYZ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0" y="4007105"/>
            <a:ext cx="9906000" cy="1920118"/>
          </a:xfrm>
          <a:prstGeom prst="rect">
            <a:avLst/>
          </a:prstGeom>
          <a:solidFill>
            <a:srgbClr val="8E8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43"/>
          <p:cNvSpPr>
            <a:spLocks noGrp="1"/>
          </p:cNvSpPr>
          <p:nvPr>
            <p:ph type="pic" sz="quarter" idx="14" hasCustomPrompt="1"/>
          </p:nvPr>
        </p:nvSpPr>
        <p:spPr bwMode="grayWhite">
          <a:xfrm>
            <a:off x="-46447" y="4007104"/>
            <a:ext cx="3332535" cy="1911096"/>
          </a:xfrm>
          <a:solidFill>
            <a:schemeClr val="bg2">
              <a:lumMod val="50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237744" indent="-237744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accent1"/>
              </a:buClr>
              <a:buFont typeface="Wingdings" pitchFamily="2" charset="2"/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17" name="Picture Placeholder 43"/>
          <p:cNvSpPr>
            <a:spLocks noGrp="1"/>
          </p:cNvSpPr>
          <p:nvPr>
            <p:ph type="pic" sz="quarter" idx="12" hasCustomPrompt="1"/>
          </p:nvPr>
        </p:nvSpPr>
        <p:spPr bwMode="grayWhite">
          <a:xfrm>
            <a:off x="3286088" y="4007104"/>
            <a:ext cx="6619912" cy="1911096"/>
          </a:xfrm>
          <a:solidFill>
            <a:schemeClr val="bg2">
              <a:lumMod val="65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237744" indent="-237744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accent1"/>
              </a:buClr>
              <a:buFont typeface="Wingdings" pitchFamily="2" charset="2"/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ltGray">
          <a:xfrm>
            <a:off x="2406830" y="6632429"/>
            <a:ext cx="2243344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 dirty="0">
                <a:solidFill>
                  <a:srgbClr val="8E8E95"/>
                </a:solidFill>
              </a:rPr>
              <a:t>© </a:t>
            </a:r>
            <a:r>
              <a:rPr lang="en-US" sz="700" dirty="0" smtClean="0">
                <a:solidFill>
                  <a:srgbClr val="8E8E95"/>
                </a:solidFill>
              </a:rPr>
              <a:t>2010 Cisco</a:t>
            </a:r>
            <a:r>
              <a:rPr lang="en-US" sz="700" baseline="0" dirty="0" smtClean="0">
                <a:solidFill>
                  <a:srgbClr val="8E8E95"/>
                </a:solidFill>
              </a:rPr>
              <a:t> and/or its affiliates</a:t>
            </a:r>
            <a:r>
              <a:rPr lang="en-US" sz="700" dirty="0" smtClean="0">
                <a:solidFill>
                  <a:srgbClr val="8E8E95"/>
                </a:solidFill>
              </a:rPr>
              <a:t>. </a:t>
            </a:r>
            <a:r>
              <a:rPr lang="en-US" sz="700" dirty="0">
                <a:solidFill>
                  <a:srgbClr val="8E8E95"/>
                </a:solidFill>
              </a:rPr>
              <a:t>All rights reserved.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ltGray">
          <a:xfrm>
            <a:off x="4777124" y="6632429"/>
            <a:ext cx="889345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 dirty="0">
                <a:solidFill>
                  <a:srgbClr val="8E8E95"/>
                </a:solidFill>
              </a:rPr>
              <a:t>Cisco Confidential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ltGray">
          <a:xfrm>
            <a:off x="9337488" y="6626225"/>
            <a:ext cx="322583" cy="236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1000">
                <a:solidFill>
                  <a:srgbClr val="8E8E95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8E8E95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478" y="2092326"/>
            <a:ext cx="6010672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Text Placeholder 4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789388" y="2487615"/>
            <a:ext cx="4163613" cy="1512887"/>
          </a:xfrm>
        </p:spPr>
        <p:txBody>
          <a:bodyPr>
            <a:noAutofit/>
          </a:bodyPr>
          <a:lstStyle>
            <a:lvl1pPr marL="114300" indent="-118872" algn="l" defTabSz="814388" eaLnBrk="1" hangingPunct="1">
              <a:lnSpc>
                <a:spcPct val="95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“Quote slide option three has text that is left aligned, set in Arial Regular with a point size of 18 points. Use no more than five lines of text per quote.”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878817" y="4881563"/>
            <a:ext cx="4074184" cy="554266"/>
          </a:xfrm>
        </p:spPr>
        <p:txBody>
          <a:bodyPr anchor="ctr" anchorCtr="0">
            <a:normAutofit/>
          </a:bodyPr>
          <a:lstStyle>
            <a:lvl1pPr marL="0" indent="0" algn="l" defTabSz="814388">
              <a:spcBef>
                <a:spcPct val="30000"/>
              </a:spcBef>
              <a:buClr>
                <a:schemeClr val="tx2"/>
              </a:buClr>
              <a:buSzPct val="100000"/>
              <a:buFont typeface="Wingdings" pitchFamily="2" charset="2"/>
              <a:buNone/>
              <a:defRPr sz="16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br>
              <a:rPr lang="en-US" dirty="0" smtClean="0"/>
            </a:br>
            <a:r>
              <a:rPr lang="en-US" dirty="0" smtClean="0"/>
              <a:t>Company XYZ</a:t>
            </a:r>
            <a:endParaRPr lang="en-US" dirty="0"/>
          </a:p>
        </p:txBody>
      </p:sp>
      <p:sp>
        <p:nvSpPr>
          <p:cNvPr id="33" name="Picture Placeholder 43"/>
          <p:cNvSpPr>
            <a:spLocks noGrp="1"/>
          </p:cNvSpPr>
          <p:nvPr>
            <p:ph type="pic" sz="quarter" idx="14" hasCustomPrompt="1"/>
          </p:nvPr>
        </p:nvSpPr>
        <p:spPr bwMode="grayWhite">
          <a:xfrm>
            <a:off x="5786456" y="4368800"/>
            <a:ext cx="4146741" cy="2489200"/>
          </a:xfrm>
          <a:solidFill>
            <a:schemeClr val="bg2">
              <a:lumMod val="50000"/>
            </a:schemeClr>
          </a:solidFill>
          <a:ln w="19050">
            <a:solidFill>
              <a:srgbClr val="000000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237744" indent="-237744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accent1"/>
              </a:buClr>
              <a:buFont typeface="Wingdings" pitchFamily="2" charset="2"/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34" name="Picture Placeholder 43"/>
          <p:cNvSpPr>
            <a:spLocks noGrp="1"/>
          </p:cNvSpPr>
          <p:nvPr>
            <p:ph type="pic" sz="quarter" idx="13" hasCustomPrompt="1"/>
          </p:nvPr>
        </p:nvSpPr>
        <p:spPr bwMode="grayWhite">
          <a:xfrm>
            <a:off x="5786456" y="0"/>
            <a:ext cx="4146741" cy="2095501"/>
          </a:xfrm>
          <a:solidFill>
            <a:schemeClr val="bg2">
              <a:lumMod val="50000"/>
            </a:schemeClr>
          </a:solidFill>
          <a:ln w="19050">
            <a:solidFill>
              <a:srgbClr val="000000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237744" indent="-237744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accent1"/>
              </a:buClr>
              <a:buFont typeface="Wingdings" pitchFamily="2" charset="2"/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35" name="Picture Placeholder 43"/>
          <p:cNvSpPr>
            <a:spLocks noGrp="1"/>
          </p:cNvSpPr>
          <p:nvPr>
            <p:ph type="pic" sz="quarter" idx="12" hasCustomPrompt="1"/>
          </p:nvPr>
        </p:nvSpPr>
        <p:spPr bwMode="grayWhite">
          <a:xfrm>
            <a:off x="5786456" y="2095500"/>
            <a:ext cx="4146741" cy="2374900"/>
          </a:xfrm>
          <a:solidFill>
            <a:schemeClr val="bg2">
              <a:lumMod val="65000"/>
            </a:schemeClr>
          </a:solidFill>
          <a:ln w="19050">
            <a:solidFill>
              <a:srgbClr val="000000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237744" indent="-237744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accent1"/>
              </a:buClr>
              <a:buFont typeface="Wingdings" pitchFamily="2" charset="2"/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ltGray">
          <a:xfrm>
            <a:off x="2406830" y="6632429"/>
            <a:ext cx="2243344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 dirty="0">
                <a:solidFill>
                  <a:srgbClr val="8E8E95"/>
                </a:solidFill>
              </a:rPr>
              <a:t>© </a:t>
            </a:r>
            <a:r>
              <a:rPr lang="en-US" sz="700" dirty="0" smtClean="0">
                <a:solidFill>
                  <a:srgbClr val="8E8E95"/>
                </a:solidFill>
              </a:rPr>
              <a:t>2010 Cisco</a:t>
            </a:r>
            <a:r>
              <a:rPr lang="en-US" sz="700" baseline="0" dirty="0" smtClean="0">
                <a:solidFill>
                  <a:srgbClr val="8E8E95"/>
                </a:solidFill>
              </a:rPr>
              <a:t> and/or its affiliates</a:t>
            </a:r>
            <a:r>
              <a:rPr lang="en-US" sz="700" dirty="0" smtClean="0">
                <a:solidFill>
                  <a:srgbClr val="8E8E95"/>
                </a:solidFill>
              </a:rPr>
              <a:t>. </a:t>
            </a:r>
            <a:r>
              <a:rPr lang="en-US" sz="700" dirty="0">
                <a:solidFill>
                  <a:srgbClr val="8E8E95"/>
                </a:solidFill>
              </a:rPr>
              <a:t>All rights reserved.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ltGray">
          <a:xfrm>
            <a:off x="4777124" y="6632429"/>
            <a:ext cx="889345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 dirty="0">
                <a:solidFill>
                  <a:srgbClr val="8E8E95"/>
                </a:solidFill>
              </a:rPr>
              <a:t>Cisco Confidential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ltGray">
          <a:xfrm>
            <a:off x="9337488" y="6626225"/>
            <a:ext cx="322583" cy="236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1000">
                <a:solidFill>
                  <a:srgbClr val="8E8E95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8E8E95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758" y="2087565"/>
            <a:ext cx="9919758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Text Placeholder 4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795554" y="2487615"/>
            <a:ext cx="8151843" cy="1512887"/>
          </a:xfrm>
        </p:spPr>
        <p:txBody>
          <a:bodyPr>
            <a:noAutofit/>
          </a:bodyPr>
          <a:lstStyle>
            <a:lvl1pPr marL="114300" indent="-118872" algn="l" defTabSz="814388" eaLnBrk="1" hangingPunct="1">
              <a:lnSpc>
                <a:spcPct val="95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“Quote slide option four has text that is left aligned, set in Arial Regular with a point size of 24 points. </a:t>
            </a:r>
            <a:r>
              <a:rPr lang="en-US" dirty="0" smtClean="0">
                <a:solidFill>
                  <a:srgbClr val="FFFFFF"/>
                </a:solidFill>
              </a:rPr>
              <a:t>The maximum quote length should not be more than four lines of text per quote</a:t>
            </a:r>
            <a:r>
              <a:rPr lang="en-US" dirty="0" smtClean="0"/>
              <a:t>.”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878816" y="4881563"/>
            <a:ext cx="8068581" cy="554266"/>
          </a:xfrm>
        </p:spPr>
        <p:txBody>
          <a:bodyPr anchor="ctr" anchorCtr="0">
            <a:normAutofit/>
          </a:bodyPr>
          <a:lstStyle>
            <a:lvl1pPr marL="0" indent="0" algn="l" defTabSz="814388">
              <a:spcBef>
                <a:spcPct val="30000"/>
              </a:spcBef>
              <a:buClr>
                <a:schemeClr val="tx2"/>
              </a:buClr>
              <a:buSzPct val="100000"/>
              <a:buFont typeface="Wingdings" pitchFamily="2" charset="2"/>
              <a:buNone/>
              <a:defRPr sz="16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br>
              <a:rPr lang="en-US" dirty="0" smtClean="0"/>
            </a:br>
            <a:r>
              <a:rPr lang="en-US" dirty="0" smtClean="0"/>
              <a:t>Company XYZ</a:t>
            </a:r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ltGray">
          <a:xfrm>
            <a:off x="2406830" y="6632429"/>
            <a:ext cx="2243344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 dirty="0">
                <a:solidFill>
                  <a:srgbClr val="8E8E95"/>
                </a:solidFill>
              </a:rPr>
              <a:t>© </a:t>
            </a:r>
            <a:r>
              <a:rPr lang="en-US" sz="700" dirty="0" smtClean="0">
                <a:solidFill>
                  <a:srgbClr val="8E8E95"/>
                </a:solidFill>
              </a:rPr>
              <a:t>2010 Cisco</a:t>
            </a:r>
            <a:r>
              <a:rPr lang="en-US" sz="700" baseline="0" dirty="0" smtClean="0">
                <a:solidFill>
                  <a:srgbClr val="8E8E95"/>
                </a:solidFill>
              </a:rPr>
              <a:t> and/or its affiliates</a:t>
            </a:r>
            <a:r>
              <a:rPr lang="en-US" sz="700" dirty="0" smtClean="0">
                <a:solidFill>
                  <a:srgbClr val="8E8E95"/>
                </a:solidFill>
              </a:rPr>
              <a:t>. </a:t>
            </a:r>
            <a:r>
              <a:rPr lang="en-US" sz="700" dirty="0">
                <a:solidFill>
                  <a:srgbClr val="8E8E95"/>
                </a:solidFill>
              </a:rPr>
              <a:t>All rights reserved.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ltGray">
          <a:xfrm>
            <a:off x="4777124" y="6632429"/>
            <a:ext cx="889345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 dirty="0">
                <a:solidFill>
                  <a:srgbClr val="8E8E95"/>
                </a:solidFill>
              </a:rPr>
              <a:t>Cisco Confidential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9337488" y="6626225"/>
            <a:ext cx="322583" cy="236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1000">
                <a:solidFill>
                  <a:srgbClr val="8E8E95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8E8E95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880541" y="304800"/>
            <a:ext cx="8055503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508142" y="1625147"/>
            <a:ext cx="8451967" cy="3803196"/>
          </a:xfrm>
        </p:spPr>
        <p:txBody>
          <a:bodyPr anchor="ctr" anchorCtr="1"/>
          <a:lstStyle>
            <a:lvl1pPr>
              <a:buNone/>
              <a:defRPr/>
            </a:lvl1pPr>
          </a:lstStyle>
          <a:p>
            <a:r>
              <a:rPr lang="ja-JP" altLang="en-US" smtClean="0"/>
              <a:t>アイコンをクリックしてグラフを追加</a:t>
            </a:r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80539" y="6372425"/>
            <a:ext cx="8083021" cy="307777"/>
          </a:xfrm>
        </p:spPr>
        <p:txBody>
          <a:bodyPr wrap="square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880541" y="1625375"/>
            <a:ext cx="8051203" cy="4281941"/>
          </a:xfrm>
        </p:spPr>
        <p:txBody>
          <a:bodyPr anchor="ctr" anchorCtr="1"/>
          <a:lstStyle>
            <a:lvl1pPr>
              <a:buNone/>
              <a:defRPr/>
            </a:lvl1pPr>
          </a:lstStyle>
          <a:p>
            <a:r>
              <a:rPr lang="ja-JP" altLang="en-US" smtClean="0"/>
              <a:t>アイコンをクリックして表を追加</a:t>
            </a:r>
            <a:endParaRPr lang="en-US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880541" y="304800"/>
            <a:ext cx="8055503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80539" y="6372425"/>
            <a:ext cx="8083021" cy="307777"/>
          </a:xfrm>
        </p:spPr>
        <p:txBody>
          <a:bodyPr wrap="square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319" y="2087565"/>
            <a:ext cx="5943600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883294" y="2774950"/>
            <a:ext cx="4059385" cy="1022350"/>
          </a:xfrm>
        </p:spPr>
        <p:txBody>
          <a:bodyPr anchor="ctr" anchorCtr="0"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Segue Text Here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 bwMode="grayWhite">
          <a:xfrm>
            <a:off x="5759259" y="0"/>
            <a:ext cx="414674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43"/>
          <p:cNvSpPr>
            <a:spLocks noGrp="1"/>
          </p:cNvSpPr>
          <p:nvPr>
            <p:ph type="pic" sz="quarter" idx="12" hasCustomPrompt="1"/>
          </p:nvPr>
        </p:nvSpPr>
        <p:spPr bwMode="grayWhite">
          <a:xfrm>
            <a:off x="5759259" y="0"/>
            <a:ext cx="4146741" cy="6858000"/>
          </a:xfrm>
          <a:solidFill>
            <a:schemeClr val="bg2">
              <a:lumMod val="75000"/>
              <a:alpha val="46000"/>
            </a:schemeClr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237744" indent="-237744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accent1"/>
              </a:buClr>
              <a:buFont typeface="Wingdings" pitchFamily="2" charset="2"/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406830" y="6632429"/>
            <a:ext cx="2243344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 dirty="0">
                <a:solidFill>
                  <a:srgbClr val="8E8E95"/>
                </a:solidFill>
              </a:rPr>
              <a:t>© </a:t>
            </a:r>
            <a:r>
              <a:rPr lang="en-US" sz="700" dirty="0" smtClean="0">
                <a:solidFill>
                  <a:srgbClr val="8E8E95"/>
                </a:solidFill>
              </a:rPr>
              <a:t>2010 Cisco</a:t>
            </a:r>
            <a:r>
              <a:rPr lang="en-US" sz="700" baseline="0" dirty="0" smtClean="0">
                <a:solidFill>
                  <a:srgbClr val="8E8E95"/>
                </a:solidFill>
              </a:rPr>
              <a:t> and/or its affiliates</a:t>
            </a:r>
            <a:r>
              <a:rPr lang="en-US" sz="700" dirty="0" smtClean="0">
                <a:solidFill>
                  <a:srgbClr val="8E8E95"/>
                </a:solidFill>
              </a:rPr>
              <a:t>. </a:t>
            </a:r>
            <a:r>
              <a:rPr lang="en-US" sz="700" dirty="0">
                <a:solidFill>
                  <a:srgbClr val="8E8E95"/>
                </a:solidFill>
              </a:rPr>
              <a:t>All rights reserved.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4777124" y="6632429"/>
            <a:ext cx="889345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 dirty="0">
                <a:solidFill>
                  <a:srgbClr val="8E8E95"/>
                </a:solidFill>
              </a:rPr>
              <a:t>Cisco Confidential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ltGray">
          <a:xfrm>
            <a:off x="9337488" y="6626225"/>
            <a:ext cx="322583" cy="236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1000">
                <a:solidFill>
                  <a:srgbClr val="8E8E95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8E8E95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319" y="2087565"/>
            <a:ext cx="5943600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 bwMode="grayWhite">
          <a:xfrm>
            <a:off x="5759259" y="0"/>
            <a:ext cx="414674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43"/>
          <p:cNvSpPr>
            <a:spLocks noGrp="1"/>
          </p:cNvSpPr>
          <p:nvPr>
            <p:ph type="pic" sz="quarter" idx="12" hasCustomPrompt="1"/>
          </p:nvPr>
        </p:nvSpPr>
        <p:spPr bwMode="grayWhite">
          <a:xfrm>
            <a:off x="5759259" y="0"/>
            <a:ext cx="4146741" cy="6858000"/>
          </a:xfrm>
          <a:solidFill>
            <a:schemeClr val="bg2">
              <a:lumMod val="75000"/>
              <a:alpha val="46000"/>
            </a:schemeClr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237744" indent="-237744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accent1"/>
              </a:buClr>
              <a:buFont typeface="Wingdings" pitchFamily="2" charset="2"/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883294" y="2774950"/>
            <a:ext cx="4059385" cy="1022350"/>
          </a:xfrm>
        </p:spPr>
        <p:txBody>
          <a:bodyPr anchor="ctr" anchorCtr="0"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Segue Text Here</a:t>
            </a:r>
            <a:endParaRPr lang="en-US" dirty="0"/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white">
          <a:xfrm>
            <a:off x="0" y="4476752"/>
            <a:ext cx="9906000" cy="2390775"/>
          </a:xfrm>
          <a:prstGeom prst="rect">
            <a:avLst/>
          </a:prstGeom>
          <a:solidFill>
            <a:srgbClr val="000000">
              <a:alpha val="3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73025" tIns="36512" rIns="73025" bIns="36512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white">
          <a:xfrm>
            <a:off x="0" y="0"/>
            <a:ext cx="9906000" cy="2095500"/>
          </a:xfrm>
          <a:prstGeom prst="rect">
            <a:avLst/>
          </a:prstGeom>
          <a:solidFill>
            <a:srgbClr val="000000">
              <a:alpha val="3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73025" tIns="36512" rIns="73025" bIns="36512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ltGray">
          <a:xfrm>
            <a:off x="2406830" y="6632429"/>
            <a:ext cx="2243344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 dirty="0">
                <a:solidFill>
                  <a:srgbClr val="8E8E95"/>
                </a:solidFill>
              </a:rPr>
              <a:t>© </a:t>
            </a:r>
            <a:r>
              <a:rPr lang="en-US" sz="700" dirty="0" smtClean="0">
                <a:solidFill>
                  <a:srgbClr val="8E8E95"/>
                </a:solidFill>
              </a:rPr>
              <a:t>2010 Cisco</a:t>
            </a:r>
            <a:r>
              <a:rPr lang="en-US" sz="700" baseline="0" dirty="0" smtClean="0">
                <a:solidFill>
                  <a:srgbClr val="8E8E95"/>
                </a:solidFill>
              </a:rPr>
              <a:t> and/or its affiliates</a:t>
            </a:r>
            <a:r>
              <a:rPr lang="en-US" sz="700" dirty="0" smtClean="0">
                <a:solidFill>
                  <a:srgbClr val="8E8E95"/>
                </a:solidFill>
              </a:rPr>
              <a:t>. </a:t>
            </a:r>
            <a:r>
              <a:rPr lang="en-US" sz="700" dirty="0">
                <a:solidFill>
                  <a:srgbClr val="8E8E95"/>
                </a:solidFill>
              </a:rPr>
              <a:t>All rights reserved.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ltGray">
          <a:xfrm>
            <a:off x="4777124" y="6632429"/>
            <a:ext cx="889345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 dirty="0">
                <a:solidFill>
                  <a:srgbClr val="8E8E95"/>
                </a:solidFill>
              </a:rPr>
              <a:t>Cisco Confidential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ltGray">
          <a:xfrm>
            <a:off x="9337488" y="6626225"/>
            <a:ext cx="322583" cy="236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1000">
                <a:solidFill>
                  <a:srgbClr val="8E8E95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8E8E95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Option 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319" y="2087565"/>
            <a:ext cx="5943600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883294" y="2774950"/>
            <a:ext cx="4059385" cy="1022350"/>
          </a:xfrm>
        </p:spPr>
        <p:txBody>
          <a:bodyPr anchor="ctr" anchorCtr="0"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Segue Text Here</a:t>
            </a:r>
            <a:endParaRPr lang="en-US" dirty="0"/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14291284" y="6624363"/>
            <a:ext cx="322583" cy="236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1FFB4A55-45DD-4F91-8860-6F9EDE038573}" type="slidenum">
              <a:rPr lang="en-US" sz="1000">
                <a:solidFill>
                  <a:srgbClr val="8E8E95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8E8E95"/>
              </a:solidFill>
            </a:endParaRPr>
          </a:p>
        </p:txBody>
      </p:sp>
      <p:sp>
        <p:nvSpPr>
          <p:cNvPr id="29" name="Picture Placeholder 43"/>
          <p:cNvSpPr>
            <a:spLocks noGrp="1"/>
          </p:cNvSpPr>
          <p:nvPr>
            <p:ph type="pic" sz="quarter" idx="14" hasCustomPrompt="1"/>
          </p:nvPr>
        </p:nvSpPr>
        <p:spPr bwMode="grayWhite">
          <a:xfrm>
            <a:off x="5786456" y="4368800"/>
            <a:ext cx="4146741" cy="2489200"/>
          </a:xfrm>
          <a:solidFill>
            <a:schemeClr val="bg2">
              <a:lumMod val="50000"/>
            </a:schemeClr>
          </a:solidFill>
          <a:ln w="19050">
            <a:solidFill>
              <a:srgbClr val="000000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237744" indent="-237744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accent1"/>
              </a:buClr>
              <a:buFont typeface="Wingdings" pitchFamily="2" charset="2"/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30" name="Picture Placeholder 43"/>
          <p:cNvSpPr>
            <a:spLocks noGrp="1"/>
          </p:cNvSpPr>
          <p:nvPr>
            <p:ph type="pic" sz="quarter" idx="13" hasCustomPrompt="1"/>
          </p:nvPr>
        </p:nvSpPr>
        <p:spPr bwMode="grayWhite">
          <a:xfrm>
            <a:off x="5786456" y="0"/>
            <a:ext cx="4146741" cy="2095501"/>
          </a:xfrm>
          <a:solidFill>
            <a:schemeClr val="bg2">
              <a:lumMod val="50000"/>
            </a:schemeClr>
          </a:solidFill>
          <a:ln w="19050">
            <a:solidFill>
              <a:srgbClr val="000000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237744" indent="-237744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accent1"/>
              </a:buClr>
              <a:buFont typeface="Wingdings" pitchFamily="2" charset="2"/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31" name="Picture Placeholder 43"/>
          <p:cNvSpPr>
            <a:spLocks noGrp="1"/>
          </p:cNvSpPr>
          <p:nvPr>
            <p:ph type="pic" sz="quarter" idx="12" hasCustomPrompt="1"/>
          </p:nvPr>
        </p:nvSpPr>
        <p:spPr bwMode="grayWhite">
          <a:xfrm>
            <a:off x="5786456" y="2095500"/>
            <a:ext cx="4146741" cy="2374900"/>
          </a:xfrm>
          <a:solidFill>
            <a:schemeClr val="bg2">
              <a:lumMod val="65000"/>
            </a:schemeClr>
          </a:solidFill>
          <a:ln w="19050">
            <a:solidFill>
              <a:srgbClr val="000000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237744" indent="-237744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accent1"/>
              </a:buClr>
              <a:buFont typeface="Wingdings" pitchFamily="2" charset="2"/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36" name="Rectangle 22"/>
          <p:cNvSpPr>
            <a:spLocks noChangeArrowheads="1"/>
          </p:cNvSpPr>
          <p:nvPr/>
        </p:nvSpPr>
        <p:spPr bwMode="auto">
          <a:xfrm>
            <a:off x="14291284" y="6624363"/>
            <a:ext cx="322583" cy="236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1FFB4A55-45DD-4F91-8860-6F9EDE038573}" type="slidenum">
              <a:rPr lang="en-US" sz="1000">
                <a:solidFill>
                  <a:srgbClr val="8E8E95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8E8E95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2406830" y="6632429"/>
            <a:ext cx="2243344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 dirty="0">
                <a:solidFill>
                  <a:srgbClr val="8E8E95"/>
                </a:solidFill>
              </a:rPr>
              <a:t>© </a:t>
            </a:r>
            <a:r>
              <a:rPr lang="en-US" sz="700" dirty="0" smtClean="0">
                <a:solidFill>
                  <a:srgbClr val="8E8E95"/>
                </a:solidFill>
              </a:rPr>
              <a:t>2010 Cisco</a:t>
            </a:r>
            <a:r>
              <a:rPr lang="en-US" sz="700" baseline="0" dirty="0" smtClean="0">
                <a:solidFill>
                  <a:srgbClr val="8E8E95"/>
                </a:solidFill>
              </a:rPr>
              <a:t> and/or its affiliates</a:t>
            </a:r>
            <a:r>
              <a:rPr lang="en-US" sz="700" dirty="0" smtClean="0">
                <a:solidFill>
                  <a:srgbClr val="8E8E95"/>
                </a:solidFill>
              </a:rPr>
              <a:t>. </a:t>
            </a:r>
            <a:r>
              <a:rPr lang="en-US" sz="700" dirty="0">
                <a:solidFill>
                  <a:srgbClr val="8E8E95"/>
                </a:solidFill>
              </a:rPr>
              <a:t>All rights reserved.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ltGray">
          <a:xfrm>
            <a:off x="4777124" y="6632429"/>
            <a:ext cx="889345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 dirty="0">
                <a:solidFill>
                  <a:srgbClr val="8E8E95"/>
                </a:solidFill>
              </a:rPr>
              <a:t>Cisco Confidential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ltGray">
          <a:xfrm>
            <a:off x="9337488" y="6626225"/>
            <a:ext cx="322583" cy="236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1000">
                <a:solidFill>
                  <a:srgbClr val="8E8E95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8E8E95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Vert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319" y="2095501"/>
            <a:ext cx="5943600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Rectangle 43"/>
          <p:cNvSpPr/>
          <p:nvPr/>
        </p:nvSpPr>
        <p:spPr>
          <a:xfrm>
            <a:off x="5759259" y="0"/>
            <a:ext cx="414674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Picture Placeholder 43"/>
          <p:cNvSpPr>
            <a:spLocks noGrp="1"/>
          </p:cNvSpPr>
          <p:nvPr>
            <p:ph type="pic" sz="quarter" idx="12" hasCustomPrompt="1"/>
          </p:nvPr>
        </p:nvSpPr>
        <p:spPr bwMode="grayWhite">
          <a:xfrm>
            <a:off x="5759259" y="0"/>
            <a:ext cx="4146741" cy="6858000"/>
          </a:xfrm>
          <a:solidFill>
            <a:schemeClr val="bg2">
              <a:lumMod val="75000"/>
              <a:alpha val="46000"/>
            </a:schemeClr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237744" indent="-237744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accent1"/>
              </a:buClr>
              <a:buFont typeface="Wingdings" pitchFamily="2" charset="2"/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282" y="4733927"/>
            <a:ext cx="4075720" cy="3714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877281" y="2774950"/>
            <a:ext cx="4075720" cy="1022350"/>
          </a:xfrm>
        </p:spPr>
        <p:txBody>
          <a:bodyPr anchor="ctr" anchorCtr="0"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92" name="Group 5"/>
          <p:cNvGrpSpPr>
            <a:grpSpLocks/>
          </p:cNvGrpSpPr>
          <p:nvPr/>
        </p:nvGrpSpPr>
        <p:grpSpPr bwMode="auto">
          <a:xfrm>
            <a:off x="857927" y="528480"/>
            <a:ext cx="1404412" cy="769937"/>
            <a:chOff x="384" y="331"/>
            <a:chExt cx="912" cy="485"/>
          </a:xfrm>
        </p:grpSpPr>
        <p:sp>
          <p:nvSpPr>
            <p:cNvPr id="93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4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5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6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7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8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9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0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1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2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3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4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5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6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7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>
          <a:xfrm>
            <a:off x="870222" y="4298950"/>
            <a:ext cx="7388219" cy="1022350"/>
          </a:xfrm>
        </p:spPr>
        <p:txBody>
          <a:bodyPr anchor="ctr" anchorCtr="0"/>
          <a:lstStyle>
            <a:lvl1pPr>
              <a:defRPr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Segue Text Here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-26062" y="1618488"/>
            <a:ext cx="9958123" cy="23677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43"/>
          <p:cNvSpPr>
            <a:spLocks noGrp="1"/>
          </p:cNvSpPr>
          <p:nvPr>
            <p:ph type="pic" sz="quarter" idx="12" hasCustomPrompt="1"/>
          </p:nvPr>
        </p:nvSpPr>
        <p:spPr bwMode="grayWhite">
          <a:xfrm>
            <a:off x="-26062" y="1618488"/>
            <a:ext cx="9958123" cy="2359152"/>
          </a:xfrm>
          <a:solidFill>
            <a:schemeClr val="bg2">
              <a:lumMod val="65000"/>
            </a:schemeClr>
          </a:solidFill>
          <a:ln w="19050">
            <a:solidFill>
              <a:srgbClr val="C0C0C4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237744" indent="-237744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accent1"/>
              </a:buClr>
              <a:buFont typeface="Wingdings" pitchFamily="2" charset="2"/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ltGray">
          <a:xfrm>
            <a:off x="2406830" y="6632429"/>
            <a:ext cx="2243344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 dirty="0">
                <a:solidFill>
                  <a:srgbClr val="8E8E95"/>
                </a:solidFill>
              </a:rPr>
              <a:t>© </a:t>
            </a:r>
            <a:r>
              <a:rPr lang="en-US" sz="700" dirty="0" smtClean="0">
                <a:solidFill>
                  <a:srgbClr val="8E8E95"/>
                </a:solidFill>
              </a:rPr>
              <a:t>2010 Cisco</a:t>
            </a:r>
            <a:r>
              <a:rPr lang="en-US" sz="700" baseline="0" dirty="0" smtClean="0">
                <a:solidFill>
                  <a:srgbClr val="8E8E95"/>
                </a:solidFill>
              </a:rPr>
              <a:t> and/or its affiliates</a:t>
            </a:r>
            <a:r>
              <a:rPr lang="en-US" sz="700" dirty="0" smtClean="0">
                <a:solidFill>
                  <a:srgbClr val="8E8E95"/>
                </a:solidFill>
              </a:rPr>
              <a:t>. </a:t>
            </a:r>
            <a:r>
              <a:rPr lang="en-US" sz="700" dirty="0">
                <a:solidFill>
                  <a:srgbClr val="8E8E95"/>
                </a:solidFill>
              </a:rPr>
              <a:t>All rights reserved.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ltGray">
          <a:xfrm>
            <a:off x="4777124" y="6632429"/>
            <a:ext cx="889345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 dirty="0">
                <a:solidFill>
                  <a:srgbClr val="8E8E95"/>
                </a:solidFill>
              </a:rPr>
              <a:t>Cisco Confidential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9337488" y="6626225"/>
            <a:ext cx="322583" cy="236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1000">
                <a:solidFill>
                  <a:srgbClr val="8E8E95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8E8E95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ChangeArrowheads="1"/>
          </p:cNvSpPr>
          <p:nvPr/>
        </p:nvSpPr>
        <p:spPr bwMode="hidden">
          <a:xfrm>
            <a:off x="0" y="3992880"/>
            <a:ext cx="9906000" cy="1184910"/>
          </a:xfrm>
          <a:prstGeom prst="rect">
            <a:avLst/>
          </a:prstGeom>
          <a:gradFill rotWithShape="1">
            <a:gsLst>
              <a:gs pos="0">
                <a:srgbClr val="8E8E95">
                  <a:alpha val="49804"/>
                </a:srgbClr>
              </a:gs>
              <a:gs pos="100000">
                <a:srgbClr val="8E8E95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870222" y="4298950"/>
            <a:ext cx="7388219" cy="1022350"/>
          </a:xfrm>
        </p:spPr>
        <p:txBody>
          <a:bodyPr anchor="ctr" anchorCtr="0"/>
          <a:lstStyle>
            <a:lvl1pPr>
              <a:defRPr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Segue Text Here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 bwMode="grayWhite">
          <a:xfrm>
            <a:off x="-26062" y="1618488"/>
            <a:ext cx="9958123" cy="23677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43"/>
          <p:cNvSpPr>
            <a:spLocks noGrp="1"/>
          </p:cNvSpPr>
          <p:nvPr>
            <p:ph type="pic" sz="quarter" idx="12" hasCustomPrompt="1"/>
          </p:nvPr>
        </p:nvSpPr>
        <p:spPr bwMode="grayWhite">
          <a:xfrm>
            <a:off x="-26062" y="1618488"/>
            <a:ext cx="9958123" cy="2359152"/>
          </a:xfrm>
          <a:solidFill>
            <a:schemeClr val="bg2">
              <a:lumMod val="65000"/>
            </a:schemeClr>
          </a:solidFill>
          <a:ln w="19050">
            <a:solidFill>
              <a:srgbClr val="C0C0C4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237744" indent="-237744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accent1"/>
              </a:buClr>
              <a:buFont typeface="Wingdings" pitchFamily="2" charset="2"/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406830" y="6632429"/>
            <a:ext cx="2243344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 dirty="0">
                <a:solidFill>
                  <a:srgbClr val="8E8E95"/>
                </a:solidFill>
              </a:rPr>
              <a:t>© </a:t>
            </a:r>
            <a:r>
              <a:rPr lang="en-US" sz="700" dirty="0" smtClean="0">
                <a:solidFill>
                  <a:srgbClr val="8E8E95"/>
                </a:solidFill>
              </a:rPr>
              <a:t>2010 Cisco</a:t>
            </a:r>
            <a:r>
              <a:rPr lang="en-US" sz="700" baseline="0" dirty="0" smtClean="0">
                <a:solidFill>
                  <a:srgbClr val="8E8E95"/>
                </a:solidFill>
              </a:rPr>
              <a:t> and/or its affiliates</a:t>
            </a:r>
            <a:r>
              <a:rPr lang="en-US" sz="700" dirty="0" smtClean="0">
                <a:solidFill>
                  <a:srgbClr val="8E8E95"/>
                </a:solidFill>
              </a:rPr>
              <a:t>. </a:t>
            </a:r>
            <a:r>
              <a:rPr lang="en-US" sz="700" dirty="0">
                <a:solidFill>
                  <a:srgbClr val="8E8E95"/>
                </a:solidFill>
              </a:rPr>
              <a:t>All rights reserved.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4777124" y="6632429"/>
            <a:ext cx="889345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 dirty="0">
                <a:solidFill>
                  <a:srgbClr val="8E8E95"/>
                </a:solidFill>
              </a:rPr>
              <a:t>Cisco Confidential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ltGray">
          <a:xfrm>
            <a:off x="9337488" y="6626225"/>
            <a:ext cx="322583" cy="236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1000">
                <a:solidFill>
                  <a:srgbClr val="8E8E95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8E8E95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161982" y="2216898"/>
            <a:ext cx="3572113" cy="1980528"/>
            <a:chOff x="384" y="331"/>
            <a:chExt cx="912" cy="485"/>
          </a:xfrm>
        </p:grpSpPr>
        <p:sp>
          <p:nvSpPr>
            <p:cNvPr id="30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3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5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9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0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1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2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3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4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49" name="Group 5"/>
          <p:cNvGrpSpPr>
            <a:grpSpLocks/>
          </p:cNvGrpSpPr>
          <p:nvPr/>
        </p:nvGrpSpPr>
        <p:grpSpPr bwMode="auto">
          <a:xfrm>
            <a:off x="3161982" y="2216898"/>
            <a:ext cx="3572113" cy="1980528"/>
            <a:chOff x="384" y="331"/>
            <a:chExt cx="912" cy="485"/>
          </a:xfrm>
        </p:grpSpPr>
        <p:sp>
          <p:nvSpPr>
            <p:cNvPr id="50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7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8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9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3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4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9717" y="304800"/>
            <a:ext cx="8417320" cy="8382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9719" y="1600206"/>
            <a:ext cx="8421813" cy="4525963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79717" y="1186542"/>
            <a:ext cx="8417320" cy="3810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9713" y="6372432"/>
            <a:ext cx="8417322" cy="307777"/>
          </a:xfrm>
        </p:spPr>
        <p:txBody>
          <a:bodyPr wrap="square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845" y="432215"/>
            <a:ext cx="9304599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59689" y="1339745"/>
            <a:ext cx="9293754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15843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9717" y="304800"/>
            <a:ext cx="8417320" cy="8382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9719" y="1600206"/>
            <a:ext cx="8421813" cy="4525963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79717" y="1186542"/>
            <a:ext cx="8417320" cy="3810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9713" y="6372432"/>
            <a:ext cx="8417322" cy="307777"/>
          </a:xfrm>
        </p:spPr>
        <p:txBody>
          <a:bodyPr wrap="square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Vert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319" y="2095501"/>
            <a:ext cx="5943600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Rectangle 46"/>
          <p:cNvSpPr/>
          <p:nvPr/>
        </p:nvSpPr>
        <p:spPr>
          <a:xfrm>
            <a:off x="5759259" y="0"/>
            <a:ext cx="414674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icture Placeholder 43"/>
          <p:cNvSpPr>
            <a:spLocks noGrp="1"/>
          </p:cNvSpPr>
          <p:nvPr>
            <p:ph type="pic" sz="quarter" idx="12" hasCustomPrompt="1"/>
          </p:nvPr>
        </p:nvSpPr>
        <p:spPr bwMode="grayWhite">
          <a:xfrm>
            <a:off x="5759259" y="0"/>
            <a:ext cx="4146741" cy="6858000"/>
          </a:xfrm>
          <a:solidFill>
            <a:schemeClr val="bg2">
              <a:lumMod val="75000"/>
              <a:alpha val="46000"/>
            </a:schemeClr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237744" indent="-237744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accent1"/>
              </a:buClr>
              <a:buFont typeface="Wingdings" pitchFamily="2" charset="2"/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282" y="4733927"/>
            <a:ext cx="4075719" cy="3714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877282" y="2774950"/>
            <a:ext cx="4075720" cy="1022350"/>
          </a:xfrm>
        </p:spPr>
        <p:txBody>
          <a:bodyPr anchor="ctr" anchorCtr="0"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51" name="Rectangle 10"/>
          <p:cNvSpPr>
            <a:spLocks noChangeArrowheads="1"/>
          </p:cNvSpPr>
          <p:nvPr/>
        </p:nvSpPr>
        <p:spPr bwMode="white">
          <a:xfrm>
            <a:off x="5759259" y="4476750"/>
            <a:ext cx="4153296" cy="2381250"/>
          </a:xfrm>
          <a:prstGeom prst="rect">
            <a:avLst/>
          </a:prstGeom>
          <a:solidFill>
            <a:srgbClr val="000000">
              <a:alpha val="29804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73025" tIns="36512" rIns="73025" bIns="36512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white">
          <a:xfrm>
            <a:off x="5759259" y="0"/>
            <a:ext cx="4160176" cy="2095500"/>
          </a:xfrm>
          <a:prstGeom prst="rect">
            <a:avLst/>
          </a:prstGeom>
          <a:solidFill>
            <a:srgbClr val="000000">
              <a:alpha val="29804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73025" tIns="36512" rIns="73025" bIns="36512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3" name="Group 5"/>
          <p:cNvGrpSpPr>
            <a:grpSpLocks/>
          </p:cNvGrpSpPr>
          <p:nvPr/>
        </p:nvGrpSpPr>
        <p:grpSpPr bwMode="auto">
          <a:xfrm>
            <a:off x="857927" y="528480"/>
            <a:ext cx="1176644" cy="769937"/>
            <a:chOff x="384" y="331"/>
            <a:chExt cx="912" cy="485"/>
          </a:xfrm>
        </p:grpSpPr>
        <p:sp>
          <p:nvSpPr>
            <p:cNvPr id="84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5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6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7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8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9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0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1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2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3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4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5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6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7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8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Vertic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319" y="2095501"/>
            <a:ext cx="5943600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282" y="4733927"/>
            <a:ext cx="4075720" cy="3714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877282" y="2774950"/>
            <a:ext cx="4075719" cy="1022350"/>
          </a:xfrm>
        </p:spPr>
        <p:txBody>
          <a:bodyPr anchor="ctr" anchorCtr="0"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5" name="Picture Placeholder 43"/>
          <p:cNvSpPr>
            <a:spLocks noGrp="1"/>
          </p:cNvSpPr>
          <p:nvPr>
            <p:ph type="pic" sz="quarter" idx="14" hasCustomPrompt="1"/>
          </p:nvPr>
        </p:nvSpPr>
        <p:spPr bwMode="grayWhite">
          <a:xfrm>
            <a:off x="5786456" y="4368800"/>
            <a:ext cx="4146741" cy="2489200"/>
          </a:xfrm>
          <a:solidFill>
            <a:schemeClr val="bg2">
              <a:lumMod val="50000"/>
            </a:schemeClr>
          </a:solidFill>
          <a:ln w="19050">
            <a:solidFill>
              <a:srgbClr val="000000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237744" indent="-237744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accent1"/>
              </a:buClr>
              <a:buFont typeface="Wingdings" pitchFamily="2" charset="2"/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36" name="Picture Placeholder 43"/>
          <p:cNvSpPr>
            <a:spLocks noGrp="1"/>
          </p:cNvSpPr>
          <p:nvPr>
            <p:ph type="pic" sz="quarter" idx="13" hasCustomPrompt="1"/>
          </p:nvPr>
        </p:nvSpPr>
        <p:spPr bwMode="grayWhite">
          <a:xfrm>
            <a:off x="5786456" y="0"/>
            <a:ext cx="4146741" cy="2095501"/>
          </a:xfrm>
          <a:solidFill>
            <a:schemeClr val="bg2">
              <a:lumMod val="50000"/>
            </a:schemeClr>
          </a:solidFill>
          <a:ln w="19050">
            <a:solidFill>
              <a:srgbClr val="000000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237744" indent="-237744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accent1"/>
              </a:buClr>
              <a:buFont typeface="Wingdings" pitchFamily="2" charset="2"/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37" name="Picture Placeholder 43"/>
          <p:cNvSpPr>
            <a:spLocks noGrp="1"/>
          </p:cNvSpPr>
          <p:nvPr>
            <p:ph type="pic" sz="quarter" idx="12" hasCustomPrompt="1"/>
          </p:nvPr>
        </p:nvSpPr>
        <p:spPr bwMode="grayWhite">
          <a:xfrm>
            <a:off x="5786456" y="2095500"/>
            <a:ext cx="4146741" cy="2374900"/>
          </a:xfrm>
          <a:solidFill>
            <a:schemeClr val="bg2">
              <a:lumMod val="65000"/>
            </a:schemeClr>
          </a:solidFill>
          <a:ln w="19050">
            <a:solidFill>
              <a:srgbClr val="000000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237744" indent="-237744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accent1"/>
              </a:buClr>
              <a:buFont typeface="Wingdings" pitchFamily="2" charset="2"/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grpSp>
        <p:nvGrpSpPr>
          <p:cNvPr id="71" name="Group 5"/>
          <p:cNvGrpSpPr>
            <a:grpSpLocks/>
          </p:cNvGrpSpPr>
          <p:nvPr/>
        </p:nvGrpSpPr>
        <p:grpSpPr bwMode="auto">
          <a:xfrm>
            <a:off x="857927" y="528480"/>
            <a:ext cx="1176644" cy="769937"/>
            <a:chOff x="384" y="331"/>
            <a:chExt cx="912" cy="485"/>
          </a:xfrm>
        </p:grpSpPr>
        <p:sp>
          <p:nvSpPr>
            <p:cNvPr id="72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3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4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5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6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7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8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9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0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1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2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3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4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5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6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0541" y="304800"/>
            <a:ext cx="8055503" cy="8382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0541" y="1600202"/>
            <a:ext cx="8055503" cy="4525963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80541" y="1186542"/>
            <a:ext cx="8055503" cy="3810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80539" y="6372425"/>
            <a:ext cx="8083021" cy="307777"/>
          </a:xfrm>
        </p:spPr>
        <p:txBody>
          <a:bodyPr wrap="square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Gre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hidden">
          <a:xfrm flipV="1">
            <a:off x="0" y="3360738"/>
            <a:ext cx="9906000" cy="3497262"/>
          </a:xfrm>
          <a:prstGeom prst="rect">
            <a:avLst/>
          </a:prstGeom>
          <a:gradFill rotWithShape="1">
            <a:gsLst>
              <a:gs pos="0">
                <a:srgbClr val="8E8E95">
                  <a:alpha val="50000"/>
                </a:srgbClr>
              </a:gs>
              <a:gs pos="100000">
                <a:srgbClr val="8E8E95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ctr"/>
          <a:lstStyle/>
          <a:p>
            <a:pPr marL="0" algn="l" defTabSz="914400" rtl="0" eaLnBrk="1" latinLnBrk="0" hangingPunct="1"/>
            <a:endParaRPr lang="en-US" sz="18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0541" y="304800"/>
            <a:ext cx="8055503" cy="8382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0541" y="1600202"/>
            <a:ext cx="8055503" cy="4525963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80541" y="1186542"/>
            <a:ext cx="8055503" cy="3810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80539" y="6372425"/>
            <a:ext cx="8083021" cy="307777"/>
          </a:xfrm>
        </p:spPr>
        <p:txBody>
          <a:bodyPr wrap="square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40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Blu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hidden">
          <a:xfrm>
            <a:off x="0" y="3360738"/>
            <a:ext cx="9906000" cy="3497262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100000">
                <a:srgbClr val="0183B7">
                  <a:alpha val="50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ctr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0541" y="304800"/>
            <a:ext cx="8055503" cy="838200"/>
          </a:xfrm>
        </p:spPr>
        <p:txBody>
          <a:bodyPr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80541" y="1186542"/>
            <a:ext cx="8055503" cy="3810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0541" y="1600202"/>
            <a:ext cx="8055503" cy="4525963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80539" y="6372425"/>
            <a:ext cx="8083021" cy="307777"/>
          </a:xfrm>
        </p:spPr>
        <p:txBody>
          <a:bodyPr wrap="square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0541" y="304800"/>
            <a:ext cx="8055503" cy="8382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80539" y="1600202"/>
            <a:ext cx="384545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69948" y="1600202"/>
            <a:ext cx="384545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80541" y="1186542"/>
            <a:ext cx="8055503" cy="3810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80539" y="6372425"/>
            <a:ext cx="8083021" cy="307777"/>
          </a:xfrm>
        </p:spPr>
        <p:txBody>
          <a:bodyPr wrap="square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9898" y="304800"/>
            <a:ext cx="8055503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898" y="1600202"/>
            <a:ext cx="805550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black">
          <a:xfrm>
            <a:off x="0" y="0"/>
            <a:ext cx="9906000" cy="177800"/>
          </a:xfrm>
          <a:prstGeom prst="rect">
            <a:avLst/>
          </a:prstGeom>
          <a:solidFill>
            <a:srgbClr val="015F85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ltGray">
          <a:xfrm>
            <a:off x="2406830" y="6632429"/>
            <a:ext cx="2243344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 dirty="0">
                <a:solidFill>
                  <a:srgbClr val="8E8E95"/>
                </a:solidFill>
              </a:rPr>
              <a:t>© </a:t>
            </a:r>
            <a:r>
              <a:rPr lang="en-US" sz="700" dirty="0" smtClean="0">
                <a:solidFill>
                  <a:srgbClr val="8E8E95"/>
                </a:solidFill>
              </a:rPr>
              <a:t>2010 Cisco</a:t>
            </a:r>
            <a:r>
              <a:rPr lang="en-US" sz="700" baseline="0" dirty="0" smtClean="0">
                <a:solidFill>
                  <a:srgbClr val="8E8E95"/>
                </a:solidFill>
              </a:rPr>
              <a:t> and/or its affiliates</a:t>
            </a:r>
            <a:r>
              <a:rPr lang="en-US" sz="700" dirty="0" smtClean="0">
                <a:solidFill>
                  <a:srgbClr val="8E8E95"/>
                </a:solidFill>
              </a:rPr>
              <a:t>. </a:t>
            </a:r>
            <a:r>
              <a:rPr lang="en-US" sz="700" dirty="0">
                <a:solidFill>
                  <a:srgbClr val="8E8E95"/>
                </a:solidFill>
              </a:rPr>
              <a:t>All rights reserved.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ltGray">
          <a:xfrm>
            <a:off x="4777124" y="6632429"/>
            <a:ext cx="889345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 dirty="0">
                <a:solidFill>
                  <a:srgbClr val="8E8E95"/>
                </a:solidFill>
              </a:rPr>
              <a:t>Cisco Confidential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ltGray">
          <a:xfrm>
            <a:off x="9337488" y="6626225"/>
            <a:ext cx="322583" cy="236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1000">
                <a:solidFill>
                  <a:srgbClr val="8E8E95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8E8E95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89" r:id="rId13"/>
    <p:sldLayoutId id="2147483990" r:id="rId14"/>
    <p:sldLayoutId id="2147483991" r:id="rId15"/>
    <p:sldLayoutId id="2147483992" r:id="rId16"/>
    <p:sldLayoutId id="2147483993" r:id="rId17"/>
    <p:sldLayoutId id="2147483994" r:id="rId18"/>
    <p:sldLayoutId id="2147483995" r:id="rId19"/>
    <p:sldLayoutId id="2147483996" r:id="rId20"/>
    <p:sldLayoutId id="2147483997" r:id="rId21"/>
    <p:sldLayoutId id="2147483998" r:id="rId22"/>
    <p:sldLayoutId id="2147483999" r:id="rId23"/>
    <p:sldLayoutId id="2147484000" r:id="rId24"/>
    <p:sldLayoutId id="2147484001" r:id="rId25"/>
    <p:sldLayoutId id="2147484002" r:id="rId26"/>
    <p:sldLayoutId id="2147484003" r:id="rId27"/>
    <p:sldLayoutId id="2147484004" r:id="rId28"/>
    <p:sldLayoutId id="2147484005" r:id="rId29"/>
    <p:sldLayoutId id="2147484006" r:id="rId30"/>
    <p:sldLayoutId id="2147484007" r:id="rId31"/>
    <p:sldLayoutId id="2147484008" r:id="rId32"/>
    <p:sldLayoutId id="2147484009" r:id="rId33"/>
    <p:sldLayoutId id="2147484010" r:id="rId34"/>
    <p:sldLayoutId id="2147484011" r:id="rId35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7744" indent="-237744" algn="l" defTabSz="914400" rtl="0" eaLnBrk="1" latinLnBrk="0" hangingPunct="1">
        <a:lnSpc>
          <a:spcPct val="95000"/>
        </a:lnSpc>
        <a:spcBef>
          <a:spcPts val="1440"/>
        </a:spcBef>
        <a:buClr>
          <a:schemeClr val="accent1"/>
        </a:buClr>
        <a:buFont typeface="Wingdings" pitchFamily="2" charset="2"/>
        <a:buChar char="§"/>
        <a:defRPr kumimoji="1" sz="2400" kern="1200">
          <a:solidFill>
            <a:srgbClr val="FFFFFF"/>
          </a:solidFill>
          <a:latin typeface="+mn-lt"/>
          <a:ea typeface="+mn-ea"/>
          <a:cs typeface="+mn-cs"/>
        </a:defRPr>
      </a:lvl1pPr>
      <a:lvl2pPr marL="576072" indent="0" algn="l" defTabSz="914400" rtl="0" eaLnBrk="1" latinLnBrk="0" hangingPunct="1">
        <a:lnSpc>
          <a:spcPct val="95000"/>
        </a:lnSpc>
        <a:spcBef>
          <a:spcPts val="840"/>
        </a:spcBef>
        <a:buClr>
          <a:srgbClr val="FFFFFF"/>
        </a:buClr>
        <a:buFont typeface="Arial" pitchFamily="34" charset="0"/>
        <a:buNone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5000"/>
        </a:lnSpc>
        <a:spcBef>
          <a:spcPts val="840"/>
        </a:spcBef>
        <a:buClr>
          <a:srgbClr val="FFFFFF"/>
        </a:buClr>
        <a:buFont typeface="Arial" pitchFamily="34" charset="0"/>
        <a:buNone/>
        <a:defRPr kumimoji="1" sz="1600" kern="1200">
          <a:solidFill>
            <a:srgbClr val="FFFFFF"/>
          </a:solidFill>
          <a:latin typeface="+mn-lt"/>
          <a:ea typeface="+mn-ea"/>
          <a:cs typeface="+mn-cs"/>
        </a:defRPr>
      </a:lvl3pPr>
      <a:lvl4pPr marL="1252728" indent="0" algn="l" defTabSz="914400" rtl="0" eaLnBrk="1" latinLnBrk="0" hangingPunct="1">
        <a:lnSpc>
          <a:spcPct val="95000"/>
        </a:lnSpc>
        <a:spcBef>
          <a:spcPts val="840"/>
        </a:spcBef>
        <a:buClr>
          <a:srgbClr val="FFFFFF"/>
        </a:buClr>
        <a:buFont typeface="Arial" pitchFamily="34" charset="0"/>
        <a:buNone/>
        <a:defRPr kumimoji="1" sz="1200" kern="1200">
          <a:solidFill>
            <a:srgbClr val="FFFFFF"/>
          </a:solidFill>
          <a:latin typeface="+mn-lt"/>
          <a:ea typeface="+mn-ea"/>
          <a:cs typeface="+mn-cs"/>
        </a:defRPr>
      </a:lvl4pPr>
      <a:lvl5pPr marL="1609344" indent="0" algn="l" defTabSz="914400" rtl="0" eaLnBrk="1" latinLnBrk="0" hangingPunct="1">
        <a:lnSpc>
          <a:spcPct val="95000"/>
        </a:lnSpc>
        <a:spcBef>
          <a:spcPts val="840"/>
        </a:spcBef>
        <a:buClr>
          <a:srgbClr val="FFFFFF"/>
        </a:buClr>
        <a:buFont typeface="Arial" pitchFamily="34" charset="0"/>
        <a:buNone/>
        <a:defRPr kumimoji="1" sz="12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4" Type="http://schemas.openxmlformats.org/officeDocument/2006/relationships/image" Target="../media/image18.gif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katsu.jp/blog/ipv4/en/news/2011/04/ispworld-ipv6-dayhtml.html" TargetMode="External"/><Relationship Id="rId4" Type="http://schemas.openxmlformats.org/officeDocument/2006/relationships/image" Target="../media/image19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iajapan.org/ipv6/about_w6d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2" Type="http://schemas.openxmlformats.org/officeDocument/2006/relationships/hyperlink" Target="http://v6pc.jp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katsu.jp/blog/ipv4/en/data/ipv6-hs-materials-en.html" TargetMode="External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プレースホルダー 5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7326" r="27326"/>
          <a:stretch>
            <a:fillRect/>
          </a:stretch>
        </p:blipFill>
        <p:spPr/>
      </p:pic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9761" y="4723015"/>
            <a:ext cx="5393544" cy="1940572"/>
          </a:xfrm>
        </p:spPr>
        <p:txBody>
          <a:bodyPr>
            <a:normAutofit/>
          </a:bodyPr>
          <a:lstStyle/>
          <a:p>
            <a:pPr algn="r">
              <a:spcBef>
                <a:spcPts val="240"/>
              </a:spcBef>
            </a:pPr>
            <a:r>
              <a:rPr lang="en-US" altLang="ja-JP" sz="2400" dirty="0"/>
              <a:t>Tetsuya </a:t>
            </a:r>
            <a:r>
              <a:rPr lang="en-US" altLang="ja-JP" sz="2400" dirty="0" smtClean="0"/>
              <a:t>Innami</a:t>
            </a:r>
            <a:endParaRPr lang="en-US" altLang="ja-JP" sz="2400" dirty="0"/>
          </a:p>
          <a:p>
            <a:pPr algn="r">
              <a:spcBef>
                <a:spcPts val="240"/>
              </a:spcBef>
            </a:pPr>
            <a:r>
              <a:rPr lang="en-US" altLang="ja-JP" sz="2400" dirty="0" smtClean="0"/>
              <a:t>Cisco </a:t>
            </a:r>
            <a:r>
              <a:rPr lang="en-US" altLang="ja-JP" sz="2400" dirty="0"/>
              <a:t>Systems</a:t>
            </a:r>
          </a:p>
          <a:p>
            <a:pPr algn="r">
              <a:spcBef>
                <a:spcPts val="240"/>
              </a:spcBef>
            </a:pPr>
            <a:r>
              <a:rPr lang="en-US" altLang="ja-JP" dirty="0"/>
              <a:t>Co-Chair, </a:t>
            </a:r>
            <a:r>
              <a:rPr lang="en-US" altLang="ja-JP" dirty="0" smtClean="0"/>
              <a:t>IPv6 Home Router SWG</a:t>
            </a:r>
            <a:endParaRPr lang="en-US" altLang="ja-JP" dirty="0"/>
          </a:p>
          <a:p>
            <a:pPr algn="r">
              <a:spcBef>
                <a:spcPts val="240"/>
              </a:spcBef>
            </a:pPr>
            <a:r>
              <a:rPr lang="en-US" altLang="ja-JP" dirty="0" smtClean="0"/>
              <a:t>IPv6 </a:t>
            </a:r>
            <a:r>
              <a:rPr lang="en-US" altLang="ja-JP" dirty="0"/>
              <a:t>Promotion Council, </a:t>
            </a:r>
            <a:r>
              <a:rPr lang="en-US" altLang="ja-JP" dirty="0" smtClean="0"/>
              <a:t>Japan</a:t>
            </a:r>
            <a:endParaRPr lang="en-US" altLang="ja-JP" dirty="0"/>
          </a:p>
        </p:txBody>
      </p:sp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228305" y="2774950"/>
            <a:ext cx="5350738" cy="1022350"/>
          </a:xfrm>
        </p:spPr>
        <p:txBody>
          <a:bodyPr/>
          <a:lstStyle/>
          <a:p>
            <a:r>
              <a:rPr kumimoji="1" lang="en-US" altLang="ja-JP" sz="2400" dirty="0" smtClean="0"/>
              <a:t>Cisco Japan’s Activities in</a:t>
            </a: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lang="en-US" altLang="ja-JP" sz="3600" b="1" dirty="0" smtClean="0"/>
              <a:t>IPv6 Promotion Council</a:t>
            </a:r>
            <a:endParaRPr kumimoji="1" lang="ja-JP" altLang="en-US" sz="36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93063" y="5450724"/>
            <a:ext cx="4098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chemeClr val="accent1"/>
                </a:solidFill>
                <a:effectLst>
                  <a:glow rad="63500">
                    <a:schemeClr val="accent1">
                      <a:lumMod val="60000"/>
                      <a:lumOff val="40000"/>
                      <a:alpha val="30000"/>
                    </a:schemeClr>
                  </a:glow>
                </a:effectLst>
                <a:latin typeface="Bank Gothic"/>
                <a:cs typeface="Bank Gothic"/>
              </a:rPr>
              <a:t>June 16</a:t>
            </a:r>
            <a:r>
              <a:rPr kumimoji="1" lang="en-US" altLang="ja-JP" sz="2400" b="1" baseline="30000" dirty="0" smtClean="0">
                <a:solidFill>
                  <a:schemeClr val="accent1"/>
                </a:solidFill>
                <a:effectLst>
                  <a:glow rad="63500">
                    <a:schemeClr val="accent1">
                      <a:lumMod val="60000"/>
                      <a:lumOff val="40000"/>
                      <a:alpha val="30000"/>
                    </a:schemeClr>
                  </a:glow>
                </a:effectLst>
                <a:latin typeface="Bank Gothic"/>
                <a:cs typeface="Bank Gothic"/>
              </a:rPr>
              <a:t>th</a:t>
            </a:r>
            <a:r>
              <a:rPr kumimoji="1" lang="en-US" altLang="ja-JP" sz="2400" b="1" dirty="0" smtClean="0">
                <a:solidFill>
                  <a:schemeClr val="accent1"/>
                </a:solidFill>
                <a:effectLst>
                  <a:glow rad="63500">
                    <a:schemeClr val="accent1">
                      <a:lumMod val="60000"/>
                      <a:lumOff val="40000"/>
                      <a:alpha val="30000"/>
                    </a:schemeClr>
                  </a:glow>
                </a:effectLst>
                <a:latin typeface="Bank Gothic"/>
                <a:cs typeface="Bank Gothic"/>
              </a:rPr>
              <a:t>, 2011</a:t>
            </a:r>
          </a:p>
          <a:p>
            <a:pPr algn="ctr"/>
            <a:r>
              <a:rPr kumimoji="1" lang="en-US" altLang="ja-JP" sz="2400" b="1" dirty="0" err="1" smtClean="0">
                <a:solidFill>
                  <a:schemeClr val="accent1"/>
                </a:solidFill>
                <a:effectLst>
                  <a:glow rad="63500">
                    <a:schemeClr val="accent1">
                      <a:lumMod val="60000"/>
                      <a:lumOff val="40000"/>
                      <a:alpha val="30000"/>
                    </a:schemeClr>
                  </a:glow>
                </a:effectLst>
                <a:latin typeface="Bank Gothic"/>
                <a:cs typeface="Bank Gothic"/>
              </a:rPr>
              <a:t>APrIGF</a:t>
            </a:r>
            <a:r>
              <a:rPr kumimoji="1" lang="en-US" altLang="ja-JP" sz="2400" b="1" dirty="0" smtClean="0">
                <a:solidFill>
                  <a:schemeClr val="accent1"/>
                </a:solidFill>
                <a:effectLst>
                  <a:glow rad="63500">
                    <a:schemeClr val="accent1">
                      <a:lumMod val="60000"/>
                      <a:lumOff val="40000"/>
                      <a:alpha val="30000"/>
                    </a:schemeClr>
                  </a:glow>
                </a:effectLst>
                <a:latin typeface="Bank Gothic"/>
                <a:cs typeface="Bank Gothic"/>
              </a:rPr>
              <a:t> in Singapore</a:t>
            </a:r>
            <a:endParaRPr kumimoji="1" lang="ja-JP" altLang="en-US" sz="2400" b="1" dirty="0">
              <a:solidFill>
                <a:schemeClr val="accent1"/>
              </a:solidFill>
              <a:effectLst>
                <a:glow rad="63500">
                  <a:schemeClr val="accent1">
                    <a:lumMod val="60000"/>
                    <a:lumOff val="40000"/>
                    <a:alpha val="30000"/>
                  </a:schemeClr>
                </a:glow>
              </a:effectLst>
              <a:latin typeface="Bank Gothic"/>
              <a:cs typeface="Bank Gothic"/>
            </a:endParaRPr>
          </a:p>
        </p:txBody>
      </p:sp>
    </p:spTree>
    <p:extLst>
      <p:ext uri="{BB962C8B-B14F-4D97-AF65-F5344CB8AC3E}">
        <p14:creationId xmlns:p14="http://schemas.microsoft.com/office/powerpoint/2010/main" val="79001244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0183B7"/>
                </a:solidFill>
              </a:rPr>
              <a:t>IPv6 Home Router SWG</a:t>
            </a:r>
            <a:endParaRPr kumimoji="1" lang="ja-JP" altLang="en-US" dirty="0">
              <a:solidFill>
                <a:srgbClr val="0183B7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kumimoji="1" lang="en-US" altLang="ja-JP" dirty="0" smtClean="0"/>
              <a:t>To bring together the minimum common functions of the IPv6 Home Router, which can connect the IPv6 Internet smoothly.</a:t>
            </a:r>
          </a:p>
          <a:p>
            <a:pPr>
              <a:buClr>
                <a:schemeClr val="accent1"/>
              </a:buClr>
            </a:pPr>
            <a:r>
              <a:rPr kumimoji="1" lang="en-US" altLang="ja-JP" dirty="0" smtClean="0"/>
              <a:t>To clarify the requirements which conforms the access service/IPv6 Internet service in Japan.</a:t>
            </a:r>
          </a:p>
          <a:p>
            <a:pPr>
              <a:buClr>
                <a:schemeClr val="accent1"/>
              </a:buClr>
            </a:pPr>
            <a:r>
              <a:rPr kumimoji="1" lang="en-US" altLang="ja-JP" dirty="0" smtClean="0"/>
              <a:t>To publish the document that summarizes the studies conducted by this SWG.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 smtClean="0"/>
              <a:t>Objectives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997071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0541" y="304800"/>
            <a:ext cx="8845420" cy="838200"/>
          </a:xfrm>
        </p:spPr>
        <p:txBody>
          <a:bodyPr/>
          <a:lstStyle/>
          <a:p>
            <a:r>
              <a:rPr kumimoji="1" lang="en-US" altLang="ja-JP" sz="3200" dirty="0">
                <a:solidFill>
                  <a:srgbClr val="0183B7"/>
                </a:solidFill>
              </a:rPr>
              <a:t/>
            </a:r>
            <a:br>
              <a:rPr kumimoji="1" lang="en-US" altLang="ja-JP" sz="3200" dirty="0">
                <a:solidFill>
                  <a:srgbClr val="0183B7"/>
                </a:solidFill>
              </a:rPr>
            </a:br>
            <a:r>
              <a:rPr kumimoji="1" lang="en-US" altLang="ja-JP" sz="3200" dirty="0" smtClean="0">
                <a:solidFill>
                  <a:srgbClr val="0183B7"/>
                </a:solidFill>
                <a:cs typeface="Times New Roman"/>
              </a:rPr>
              <a:t>IPv6 </a:t>
            </a:r>
            <a:r>
              <a:rPr kumimoji="1" lang="en-US" altLang="ja-JP" sz="3200" dirty="0">
                <a:solidFill>
                  <a:srgbClr val="0183B7"/>
                </a:solidFill>
                <a:cs typeface="Times New Roman"/>
              </a:rPr>
              <a:t>Home Router </a:t>
            </a:r>
            <a:r>
              <a:rPr kumimoji="1" lang="en-US" altLang="ja-JP" sz="3200" dirty="0" smtClean="0">
                <a:solidFill>
                  <a:srgbClr val="0183B7"/>
                </a:solidFill>
                <a:cs typeface="Times New Roman"/>
              </a:rPr>
              <a:t>Guideline, Release 1.0</a:t>
            </a:r>
            <a:endParaRPr kumimoji="1" lang="ja-JP" altLang="en-US" sz="3200" dirty="0">
              <a:solidFill>
                <a:srgbClr val="0183B7"/>
              </a:solidFill>
            </a:endParaRPr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half" idx="1"/>
          </p:nvPr>
        </p:nvSpPr>
        <p:spPr>
          <a:xfrm>
            <a:off x="4204409" y="1600206"/>
            <a:ext cx="5092628" cy="4525963"/>
          </a:xfrm>
        </p:spPr>
        <p:txBody>
          <a:bodyPr/>
          <a:lstStyle/>
          <a:p>
            <a:r>
              <a:rPr kumimoji="1" lang="en-US" altLang="ja-JP" dirty="0" smtClean="0"/>
              <a:t>Summarizes minimum common features required by IPv6 Home Routers.</a:t>
            </a:r>
          </a:p>
          <a:p>
            <a:r>
              <a:rPr kumimoji="1" lang="en-US" altLang="ja-JP" dirty="0" smtClean="0"/>
              <a:t>Many public comments are adapted.</a:t>
            </a:r>
          </a:p>
          <a:p>
            <a:r>
              <a:rPr kumimoji="1" lang="en-US" altLang="ja-JP" dirty="0" smtClean="0"/>
              <a:t>Originally </a:t>
            </a:r>
            <a:r>
              <a:rPr kumimoji="1" lang="en-US" altLang="ja-JP" dirty="0"/>
              <a:t>written in Japanese and English translated version </a:t>
            </a:r>
            <a:r>
              <a:rPr kumimoji="1" lang="en-US" altLang="ja-JP" dirty="0" smtClean="0"/>
              <a:t>is also available.</a:t>
            </a:r>
          </a:p>
          <a:p>
            <a:pPr lvl="1"/>
            <a:r>
              <a:rPr kumimoji="1" lang="en-US" altLang="ja-JP" dirty="0" smtClean="0"/>
              <a:t>English version: http</a:t>
            </a:r>
            <a:r>
              <a:rPr kumimoji="1" lang="en-US" altLang="ja-JP" dirty="0"/>
              <a:t>://www.v6pc.jp/</a:t>
            </a:r>
            <a:r>
              <a:rPr kumimoji="1" lang="en-US" altLang="ja-JP" dirty="0" err="1"/>
              <a:t>pdf</a:t>
            </a:r>
            <a:r>
              <a:rPr kumimoji="1" lang="en-US" altLang="ja-JP" dirty="0"/>
              <a:t>/v6hgw_Guideline_1_0-English.pdf</a:t>
            </a: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P</a:t>
            </a:r>
            <a:r>
              <a:rPr kumimoji="1" lang="en-US" altLang="ja-JP" dirty="0" smtClean="0"/>
              <a:t>ublished </a:t>
            </a:r>
            <a:r>
              <a:rPr kumimoji="1" lang="en-US" altLang="ja-JP" dirty="0"/>
              <a:t>in June, </a:t>
            </a:r>
            <a:r>
              <a:rPr kumimoji="1" lang="en-US" altLang="ja-JP" dirty="0" smtClean="0"/>
              <a:t>2009</a:t>
            </a:r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266" y="1530627"/>
            <a:ext cx="3744143" cy="3966210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  <a:scene3d>
            <a:camera prst="orthographicFront">
              <a:rot lat="1800000" lon="19799999" rev="0"/>
            </a:camera>
            <a:lightRig rig="threePt" dir="t"/>
          </a:scene3d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85" y="2025554"/>
            <a:ext cx="3775075" cy="3998976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  <a:scene3d>
            <a:camera prst="orthographicFront">
              <a:rot lat="1800000" lon="19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51591466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0183B7"/>
                </a:solidFill>
              </a:rPr>
              <a:t>Topics of Release 1.0 contents</a:t>
            </a:r>
            <a:endParaRPr kumimoji="1" lang="ja-JP" altLang="en-US" dirty="0">
              <a:solidFill>
                <a:srgbClr val="0183B7"/>
              </a:solidFill>
            </a:endParaRPr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Access Line</a:t>
            </a:r>
          </a:p>
          <a:p>
            <a:r>
              <a:rPr kumimoji="1" lang="en-US" altLang="ja-JP" dirty="0" smtClean="0"/>
              <a:t>Address Assignment/Delegation</a:t>
            </a:r>
          </a:p>
          <a:p>
            <a:r>
              <a:rPr kumimoji="1" lang="en-US" altLang="ja-JP" dirty="0" smtClean="0"/>
              <a:t>Access Control</a:t>
            </a:r>
          </a:p>
          <a:p>
            <a:r>
              <a:rPr kumimoji="1" lang="en-US" altLang="ja-JP" dirty="0" smtClean="0"/>
              <a:t>DNS</a:t>
            </a:r>
          </a:p>
          <a:p>
            <a:r>
              <a:rPr kumimoji="1" lang="en-US" altLang="ja-JP" dirty="0" smtClean="0"/>
              <a:t>LAN Configuration</a:t>
            </a:r>
          </a:p>
          <a:p>
            <a:r>
              <a:rPr kumimoji="1" lang="en-US" altLang="ja-JP" dirty="0" smtClean="0"/>
              <a:t>Unicast/Multicast Routing</a:t>
            </a:r>
          </a:p>
          <a:p>
            <a:endParaRPr lang="en-US" altLang="ja-JP" dirty="0"/>
          </a:p>
          <a:p>
            <a:pPr marL="0" lvl="1">
              <a:spcBef>
                <a:spcPts val="1440"/>
              </a:spcBef>
              <a:buClr>
                <a:schemeClr val="accent1"/>
              </a:buClr>
            </a:pPr>
            <a:endParaRPr lang="en-US" altLang="ja-JP" sz="1800" dirty="0" smtClean="0"/>
          </a:p>
          <a:p>
            <a:pPr marL="0" lvl="1">
              <a:spcBef>
                <a:spcPts val="1440"/>
              </a:spcBef>
              <a:buClr>
                <a:schemeClr val="accent1"/>
              </a:buClr>
            </a:pPr>
            <a:r>
              <a:rPr lang="en-US" altLang="ja-JP" sz="1800" dirty="0" smtClean="0"/>
              <a:t>For more detail, see: http</a:t>
            </a:r>
            <a:r>
              <a:rPr lang="en-US" altLang="ja-JP" sz="1800" dirty="0"/>
              <a:t>://www.v6pc.jp/</a:t>
            </a:r>
            <a:r>
              <a:rPr lang="en-US" altLang="ja-JP" sz="1800" dirty="0" err="1"/>
              <a:t>pdf</a:t>
            </a:r>
            <a:r>
              <a:rPr lang="en-US" altLang="ja-JP" sz="1800" dirty="0"/>
              <a:t>/v6hgw_Guideline_1_0-English.pdf</a:t>
            </a:r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05486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879717" y="287405"/>
            <a:ext cx="8417320" cy="838200"/>
          </a:xfrm>
        </p:spPr>
        <p:txBody>
          <a:bodyPr/>
          <a:lstStyle/>
          <a:p>
            <a:r>
              <a:rPr kumimoji="1" lang="en-US" altLang="ja-JP" sz="3200" dirty="0">
                <a:solidFill>
                  <a:srgbClr val="0183B7"/>
                </a:solidFill>
                <a:cs typeface="Times New Roman"/>
              </a:rPr>
              <a:t>IPv6 Home Router Guideline, Release </a:t>
            </a:r>
            <a:r>
              <a:rPr kumimoji="1" lang="en-US" altLang="ja-JP" sz="3200" dirty="0" smtClean="0">
                <a:solidFill>
                  <a:srgbClr val="0183B7"/>
                </a:solidFill>
                <a:cs typeface="Times New Roman"/>
              </a:rPr>
              <a:t>2.0</a:t>
            </a:r>
            <a:endParaRPr kumimoji="1" lang="ja-JP" altLang="en-US" sz="3200" dirty="0">
              <a:solidFill>
                <a:srgbClr val="0183B7"/>
              </a:solidFill>
            </a:endParaRPr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A lot of improvements.</a:t>
            </a:r>
          </a:p>
          <a:p>
            <a:pPr lvl="1"/>
            <a:r>
              <a:rPr lang="en-US" altLang="ja-JP" sz="1800" dirty="0" smtClean="0">
                <a:latin typeface="Apple Casual"/>
                <a:cs typeface="Apple Casual"/>
              </a:rPr>
              <a:t>Twice number of pages(?) </a:t>
            </a:r>
            <a:r>
              <a:rPr lang="en-US" altLang="ja-JP" sz="1800" dirty="0" smtClean="0">
                <a:latin typeface="Apple Casual"/>
                <a:cs typeface="Apple Casual"/>
                <a:sym typeface="Wingdings"/>
              </a:rPr>
              <a:t></a:t>
            </a:r>
            <a:endParaRPr kumimoji="1" lang="en-US" altLang="ja-JP" sz="1800" dirty="0" smtClean="0">
              <a:latin typeface="Apple Casual"/>
              <a:cs typeface="Apple Casual"/>
            </a:endParaRPr>
          </a:p>
          <a:p>
            <a:r>
              <a:rPr kumimoji="1" lang="en-US" altLang="ja-JP" dirty="0" smtClean="0"/>
              <a:t>Additional section which describes the use case of NTT-NGN IPv6 </a:t>
            </a:r>
            <a:r>
              <a:rPr kumimoji="1" lang="en-US" altLang="ja-JP" dirty="0"/>
              <a:t>a</a:t>
            </a:r>
            <a:r>
              <a:rPr kumimoji="1" lang="en-US" altLang="ja-JP" dirty="0" smtClean="0"/>
              <a:t>ccess services.</a:t>
            </a:r>
          </a:p>
          <a:p>
            <a:r>
              <a:rPr kumimoji="1" lang="en-US" altLang="ja-JP" dirty="0" smtClean="0"/>
              <a:t>Sorry,,, Only Japanese version available today.</a:t>
            </a:r>
          </a:p>
          <a:p>
            <a:pPr lvl="1"/>
            <a:r>
              <a:rPr kumimoji="1" lang="en-US" altLang="ja-JP" dirty="0" smtClean="0"/>
              <a:t>English version is work in progress. It may be published in few months.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 smtClean="0"/>
              <a:t>Published in July, 2010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041819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0183B7"/>
                </a:solidFill>
              </a:rPr>
              <a:t>Next step…</a:t>
            </a:r>
            <a:endParaRPr kumimoji="1" lang="ja-JP" altLang="en-US" dirty="0">
              <a:solidFill>
                <a:srgbClr val="0183B7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79719" y="1600206"/>
            <a:ext cx="8421813" cy="2683653"/>
          </a:xfrm>
        </p:spPr>
        <p:txBody>
          <a:bodyPr/>
          <a:lstStyle/>
          <a:p>
            <a:pPr marL="580644" indent="-342900">
              <a:buFont typeface="Wingdings" charset="2"/>
              <a:buChar char="n"/>
            </a:pPr>
            <a:r>
              <a:rPr kumimoji="1" lang="en-US" altLang="ja-JP" dirty="0" smtClean="0"/>
              <a:t>TR-124, </a:t>
            </a:r>
            <a:r>
              <a:rPr kumimoji="1" lang="en-US" altLang="ja-JP" i="1" dirty="0" smtClean="0">
                <a:latin typeface="Times New Roman"/>
                <a:cs typeface="Times New Roman"/>
              </a:rPr>
              <a:t>“Functional Requirements for Residential Gateway Device”</a:t>
            </a:r>
            <a:r>
              <a:rPr kumimoji="1" lang="en-US" altLang="ja-JP" dirty="0" smtClean="0"/>
              <a:t>, </a:t>
            </a:r>
            <a:r>
              <a:rPr kumimoji="1" lang="en-US" altLang="ja-JP" dirty="0"/>
              <a:t>issue </a:t>
            </a:r>
            <a:r>
              <a:rPr kumimoji="1" lang="en-US" altLang="ja-JP" dirty="0" smtClean="0"/>
              <a:t>2, Broad Band Forum</a:t>
            </a:r>
          </a:p>
          <a:p>
            <a:pPr marL="580644" indent="-342900">
              <a:buFont typeface="Wingdings" charset="2"/>
              <a:buChar char="n"/>
            </a:pPr>
            <a:r>
              <a:rPr kumimoji="1" lang="en-US" altLang="ja-JP" dirty="0" smtClean="0"/>
              <a:t>RFC 6204, </a:t>
            </a:r>
            <a:r>
              <a:rPr kumimoji="1" lang="en-US" altLang="ja-JP" i="1" dirty="0" smtClean="0">
                <a:latin typeface="Times New Roman"/>
                <a:cs typeface="Times New Roman"/>
              </a:rPr>
              <a:t>“Basic Requirements for IPv6 Customer Edge Router”</a:t>
            </a:r>
            <a:r>
              <a:rPr kumimoji="1" lang="en-US" altLang="ja-JP" dirty="0" smtClean="0"/>
              <a:t>, IETF</a:t>
            </a:r>
          </a:p>
          <a:p>
            <a:pPr marL="580644" indent="-342900">
              <a:buFont typeface="Wingdings" charset="2"/>
              <a:buChar char="n"/>
            </a:pPr>
            <a:r>
              <a:rPr kumimoji="1" lang="en-US" altLang="ja-JP" dirty="0" smtClean="0"/>
              <a:t>IPv6 Ready Logo, </a:t>
            </a:r>
            <a:r>
              <a:rPr kumimoji="1" lang="en-US" altLang="ja-JP" i="1" dirty="0" smtClean="0">
                <a:latin typeface="Times New Roman"/>
                <a:cs typeface="Times New Roman"/>
              </a:rPr>
              <a:t>“Interoperability Test Scenario, CE Router” (phase-2)</a:t>
            </a:r>
            <a:r>
              <a:rPr kumimoji="1" lang="en-US" altLang="ja-JP" dirty="0" smtClean="0"/>
              <a:t>, IPv6 Forum/UNH-IOL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 smtClean="0"/>
              <a:t>Comparing </a:t>
            </a:r>
            <a:r>
              <a:rPr kumimoji="1" lang="en-US" altLang="ja-JP" dirty="0"/>
              <a:t>with </a:t>
            </a:r>
            <a:r>
              <a:rPr kumimoji="1" lang="en-US" altLang="ja-JP" dirty="0" smtClean="0"/>
              <a:t>others, and clarifying the differences.</a:t>
            </a:r>
            <a:endParaRPr kumimoji="1" lang="en-US" altLang="ja-JP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図 6" descr="IPv6C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21" y="4452157"/>
            <a:ext cx="1341818" cy="1656170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</a:effectLst>
        </p:spPr>
      </p:pic>
      <p:pic>
        <p:nvPicPr>
          <p:cNvPr id="8" name="図 7" descr="logo-broadband-foru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66" y="4789550"/>
            <a:ext cx="3124200" cy="723900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</a:effectLst>
        </p:spPr>
      </p:pic>
      <p:pic>
        <p:nvPicPr>
          <p:cNvPr id="9" name="図 8" descr="ietflogotran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223" y="4559250"/>
            <a:ext cx="2725394" cy="1450299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7281121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World IPv6 Day in Japan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P</a:t>
            </a:r>
            <a:r>
              <a:rPr lang="en-US" altLang="ja-JP" dirty="0" smtClean="0"/>
              <a:t>romoted the </a:t>
            </a:r>
            <a:r>
              <a:rPr lang="en-US" altLang="ja-JP" i="1" dirty="0" smtClean="0"/>
              <a:t>“v6 DAY”</a:t>
            </a:r>
            <a:r>
              <a:rPr lang="en-US" altLang="ja-JP" dirty="0" smtClean="0"/>
              <a:t> event in Japan.</a:t>
            </a:r>
          </a:p>
          <a:p>
            <a:pPr lvl="1"/>
            <a:r>
              <a:rPr lang="en-US" altLang="ja-JP" dirty="0" smtClean="0"/>
              <a:t>IPv6 Promotion Council, Internet Association of Japan (</a:t>
            </a:r>
            <a:r>
              <a:rPr lang="en-US" altLang="ja-JP" dirty="0" err="1" smtClean="0"/>
              <a:t>IAjapan</a:t>
            </a:r>
            <a:r>
              <a:rPr lang="en-US" altLang="ja-JP" dirty="0" smtClean="0"/>
              <a:t>), ISOC Japan local chapter (rejuvenating) and WIDE project did press release for the Word IPv6 Day.</a:t>
            </a:r>
          </a:p>
          <a:p>
            <a:pPr lvl="1"/>
            <a:r>
              <a:rPr lang="en-US" altLang="ja-JP" sz="1600" dirty="0" smtClean="0"/>
              <a:t>See: </a:t>
            </a:r>
            <a:r>
              <a:rPr lang="en-US" altLang="ja-JP" sz="1600" dirty="0" smtClean="0">
                <a:hlinkClick r:id="rId3"/>
              </a:rPr>
              <a:t>http</a:t>
            </a:r>
            <a:r>
              <a:rPr lang="en-US" altLang="ja-JP" sz="1600" dirty="0">
                <a:hlinkClick r:id="rId3"/>
              </a:rPr>
              <a:t>://www.kokatsu.jp/blog/ipv4/en/news/2011/04/ispworld-ipv6-</a:t>
            </a:r>
            <a:r>
              <a:rPr lang="en-US" altLang="ja-JP" sz="1600" dirty="0" smtClean="0">
                <a:hlinkClick r:id="rId3"/>
              </a:rPr>
              <a:t>dayhtml.html</a:t>
            </a:r>
            <a:endParaRPr lang="en-US" altLang="ja-JP" sz="1600" dirty="0" smtClean="0"/>
          </a:p>
          <a:p>
            <a:pPr lvl="1"/>
            <a:r>
              <a:rPr lang="en-US" altLang="ja-JP" dirty="0" smtClean="0"/>
              <a:t>Japan Internet Providers Association (JAIPA) has urged correspondence on ISPs in Japan with us.</a:t>
            </a:r>
            <a:endParaRPr lang="en-US" altLang="ja-JP" sz="1600" dirty="0" smtClean="0"/>
          </a:p>
          <a:p>
            <a:r>
              <a:rPr lang="en-US" altLang="ja-JP" dirty="0" smtClean="0"/>
              <a:t>M</a:t>
            </a:r>
            <a:r>
              <a:rPr kumimoji="1" lang="en-US" altLang="ja-JP" dirty="0" smtClean="0"/>
              <a:t>ediated between the participants and ISOC.</a:t>
            </a:r>
          </a:p>
          <a:p>
            <a:pPr lvl="1"/>
            <a:r>
              <a:rPr lang="en-US" altLang="ja-JP" dirty="0" smtClean="0"/>
              <a:t>Joint effort with the Internet Association of Japan</a:t>
            </a:r>
          </a:p>
          <a:p>
            <a:pPr lvl="1"/>
            <a:r>
              <a:rPr lang="en-US" altLang="ja-JP" dirty="0" smtClean="0"/>
              <a:t>23 Japanese participants thru us</a:t>
            </a:r>
          </a:p>
          <a:p>
            <a:pPr lvl="1"/>
            <a:r>
              <a:rPr kumimoji="1" lang="en-US" altLang="ja-JP" dirty="0" smtClean="0"/>
              <a:t>(67 sites / 60 organizations)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 smtClean="0"/>
              <a:t>Achievement of IPv6 Promotion Council</a:t>
            </a:r>
            <a:endParaRPr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7534490" y="4232183"/>
            <a:ext cx="1701800" cy="1701800"/>
          </a:xfrm>
          <a:prstGeom prst="rect">
            <a:avLst/>
          </a:prstGeom>
          <a:effectLst>
            <a:glow rad="101600">
              <a:schemeClr val="bg1">
                <a:lumMod val="85000"/>
                <a:alpha val="75000"/>
              </a:schemeClr>
            </a:glow>
            <a:reflection stA="50000" endPos="75000" dist="12700" dir="5400000" sy="-100000" algn="bl" rotWithShape="0"/>
          </a:effectLst>
          <a:scene3d>
            <a:camera prst="orthographicFront">
              <a:rot lat="1800000" lon="1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62537710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World IPv6 Day in Japan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A lot of people in Japan are analyzing the data measured on June 8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.</a:t>
            </a:r>
          </a:p>
          <a:p>
            <a:pPr lvl="1"/>
            <a:r>
              <a:rPr lang="en-US" altLang="ja-JP" dirty="0" smtClean="0"/>
              <a:t>Some ISPs got gained much greater IPv6 Traffic!</a:t>
            </a:r>
            <a:endParaRPr kumimoji="1" lang="en-US" altLang="ja-JP" dirty="0" smtClean="0"/>
          </a:p>
          <a:p>
            <a:r>
              <a:rPr lang="en-US" altLang="ja-JP" dirty="0" smtClean="0"/>
              <a:t>There might be no major disruption for local residential users.</a:t>
            </a:r>
          </a:p>
          <a:p>
            <a:pPr lvl="1"/>
            <a:r>
              <a:rPr lang="en-US" altLang="ja-JP" dirty="0" smtClean="0"/>
              <a:t>In Japan, t</a:t>
            </a:r>
            <a:r>
              <a:rPr kumimoji="1" lang="en-US" altLang="ja-JP" dirty="0" smtClean="0"/>
              <a:t>he “Fallback Problem”</a:t>
            </a:r>
            <a:r>
              <a:rPr lang="en-US" altLang="ja-JP" dirty="0"/>
              <a:t> </a:t>
            </a:r>
            <a:r>
              <a:rPr lang="en-US" altLang="ja-JP" dirty="0" smtClean="0"/>
              <a:t>is even severer than other countries.</a:t>
            </a:r>
          </a:p>
          <a:p>
            <a:r>
              <a:rPr kumimoji="1" lang="en-US" altLang="ja-JP" dirty="0" err="1" smtClean="0"/>
              <a:t>IAjapan</a:t>
            </a:r>
            <a:r>
              <a:rPr lang="en-US" altLang="ja-JP" dirty="0" smtClean="0"/>
              <a:t> is planning to do survey to the v6 Day participants.</a:t>
            </a:r>
          </a:p>
          <a:p>
            <a:pPr lvl="1"/>
            <a:r>
              <a:rPr lang="en-US" altLang="ja-JP" sz="1600" dirty="0">
                <a:hlinkClick r:id="rId3"/>
              </a:rPr>
              <a:t>http://www.iajapan.org/ipv6/</a:t>
            </a:r>
            <a:r>
              <a:rPr lang="en-US" altLang="ja-JP" sz="1600" dirty="0" smtClean="0">
                <a:hlinkClick r:id="rId3"/>
              </a:rPr>
              <a:t>about_w6d.html</a:t>
            </a:r>
            <a:r>
              <a:rPr lang="en-US" altLang="ja-JP" sz="1600" dirty="0" smtClean="0"/>
              <a:t> (in Japanese, Its English version will be available)</a:t>
            </a:r>
            <a:endParaRPr lang="en-US" altLang="ja-JP" sz="1600" dirty="0"/>
          </a:p>
          <a:p>
            <a:r>
              <a:rPr lang="en-US" altLang="ja-JP" dirty="0" smtClean="0"/>
              <a:t>May t</a:t>
            </a:r>
            <a:r>
              <a:rPr kumimoji="1" lang="en-US" altLang="ja-JP" dirty="0" smtClean="0"/>
              <a:t>he Next World IPv6 Day be coming soon…!?</a:t>
            </a:r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 smtClean="0"/>
              <a:t>The Result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44120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88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accent1"/>
                </a:solidFill>
              </a:rPr>
              <a:t>The IPv6 Promotion Council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</a:pPr>
            <a:r>
              <a:rPr kumimoji="1" lang="en-US" altLang="ja-JP" dirty="0" smtClean="0"/>
              <a:t>Pursuing an international leadership.</a:t>
            </a:r>
          </a:p>
          <a:p>
            <a:pPr>
              <a:buClr>
                <a:schemeClr val="accent1"/>
              </a:buClr>
            </a:pPr>
            <a:r>
              <a:rPr kumimoji="1" lang="en-US" altLang="ja-JP" dirty="0" smtClean="0"/>
              <a:t>Developing rich human resource.</a:t>
            </a:r>
          </a:p>
          <a:p>
            <a:pPr>
              <a:buClr>
                <a:schemeClr val="accent1"/>
              </a:buClr>
            </a:pPr>
            <a:r>
              <a:rPr kumimoji="1" lang="en-US" altLang="ja-JP" dirty="0" smtClean="0"/>
              <a:t>Promoting new business and Vitalizing existing business.</a:t>
            </a:r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A</a:t>
            </a:r>
            <a:r>
              <a:rPr kumimoji="1" lang="en-US" altLang="ja-JP" dirty="0" smtClean="0"/>
              <a:t>iming at: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1"/>
          </p:nvPr>
        </p:nvSpPr>
        <p:spPr>
          <a:xfrm>
            <a:off x="5088341" y="4671671"/>
            <a:ext cx="4208696" cy="1277273"/>
          </a:xfrm>
        </p:spPr>
        <p:txBody>
          <a:bodyPr/>
          <a:lstStyle/>
          <a:p>
            <a:r>
              <a:rPr kumimoji="1" lang="en-US" altLang="ja-JP" dirty="0" smtClean="0">
                <a:hlinkClick r:id="rId2"/>
              </a:rPr>
              <a:t>http://v6pc.jp/</a:t>
            </a:r>
            <a:endParaRPr kumimoji="1" lang="en-US" altLang="ja-JP" dirty="0" smtClean="0"/>
          </a:p>
          <a:p>
            <a:pPr marL="285750" indent="-285750">
              <a:buFontTx/>
              <a:buChar char="-"/>
            </a:pPr>
            <a:r>
              <a:rPr kumimoji="1" lang="en-US" altLang="ja-JP" dirty="0" smtClean="0"/>
              <a:t>a non-profitable organization</a:t>
            </a:r>
          </a:p>
          <a:p>
            <a:pPr marL="285750" indent="-285750">
              <a:buFontTx/>
              <a:buChar char="-"/>
            </a:pPr>
            <a:r>
              <a:rPr kumimoji="1" lang="en-US" altLang="ja-JP" dirty="0" smtClean="0"/>
              <a:t>Established in October, 2000</a:t>
            </a:r>
          </a:p>
          <a:p>
            <a:pPr marL="285750" indent="-285750">
              <a:buFontTx/>
              <a:buChar char="-"/>
            </a:pPr>
            <a:r>
              <a:rPr kumimoji="1" lang="en-US" altLang="ja-JP" dirty="0" smtClean="0"/>
              <a:t>200+ members (Orgs and Individuals)</a:t>
            </a:r>
            <a:endParaRPr kumimoji="1" lang="ja-JP" altLang="en-US" dirty="0"/>
          </a:p>
        </p:txBody>
      </p:sp>
      <p:pic>
        <p:nvPicPr>
          <p:cNvPr id="7" name="Picture 17" descr="ipv6_im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006" y="3202684"/>
            <a:ext cx="1857425" cy="1714546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7" descr="Screen shot 2011-06-08 at 1.36.1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19" y="3620499"/>
            <a:ext cx="4091749" cy="2355548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  <a:scene3d>
            <a:camera prst="orthographicFront">
              <a:rot lat="1795230" lon="19525354" rev="112833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3634332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kumimoji="1" lang="en-US" altLang="ja-JP" dirty="0" smtClean="0">
                <a:solidFill>
                  <a:srgbClr val="0183B7"/>
                </a:solidFill>
              </a:rPr>
              <a:t>Organization</a:t>
            </a:r>
            <a:endParaRPr kumimoji="1" lang="ja-JP" altLang="en-US" dirty="0">
              <a:solidFill>
                <a:srgbClr val="0183B7"/>
              </a:solidFill>
            </a:endParaRPr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>
          <a:blip r:embed="rId2"/>
          <a:srcRect l="-17358" r="-17358"/>
          <a:stretch>
            <a:fillRect/>
          </a:stretch>
        </p:blipFill>
        <p:spPr>
          <a:xfrm>
            <a:off x="417668" y="1600206"/>
            <a:ext cx="8421813" cy="4525963"/>
          </a:xfrm>
          <a:effectLst>
            <a:glow rad="50800">
              <a:schemeClr val="bg1">
                <a:lumMod val="75000"/>
                <a:alpha val="75000"/>
              </a:schemeClr>
            </a:glow>
          </a:effectLst>
        </p:spPr>
      </p:pic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 smtClean="0"/>
              <a:t>Working Groups of the IPv6 Promotion council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ja-JP" dirty="0"/>
              <a:t>http://www.v6pc.jp/en/</a:t>
            </a:r>
            <a:r>
              <a:rPr kumimoji="1" lang="en-US" altLang="ja-JP" dirty="0" err="1"/>
              <a:t>wg</a:t>
            </a:r>
            <a:r>
              <a:rPr kumimoji="1" lang="en-US" altLang="ja-JP" dirty="0"/>
              <a:t>/</a:t>
            </a:r>
            <a:r>
              <a:rPr kumimoji="1" lang="en-US" altLang="ja-JP" dirty="0" err="1"/>
              <a:t>index.phtml</a:t>
            </a:r>
            <a:endParaRPr kumimoji="1" lang="ja-JP" altLang="en-US" dirty="0"/>
          </a:p>
        </p:txBody>
      </p:sp>
      <p:sp>
        <p:nvSpPr>
          <p:cNvPr id="13" name="角丸四角形吹き出し 12"/>
          <p:cNvSpPr/>
          <p:nvPr/>
        </p:nvSpPr>
        <p:spPr>
          <a:xfrm>
            <a:off x="7893844" y="2402021"/>
            <a:ext cx="1768082" cy="1453453"/>
          </a:xfrm>
          <a:prstGeom prst="wedgeRoundRectCallout">
            <a:avLst>
              <a:gd name="adj1" fmla="val -86079"/>
              <a:gd name="adj2" fmla="val 56921"/>
              <a:gd name="adj3" fmla="val 16667"/>
            </a:avLst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Education and Prototyping </a:t>
            </a:r>
            <a:endParaRPr kumimoji="1" lang="ja-JP" altLang="en-US" dirty="0"/>
          </a:p>
        </p:txBody>
      </p:sp>
      <p:sp>
        <p:nvSpPr>
          <p:cNvPr id="3" name="円/楕円 2"/>
          <p:cNvSpPr/>
          <p:nvPr/>
        </p:nvSpPr>
        <p:spPr>
          <a:xfrm>
            <a:off x="4973084" y="3855474"/>
            <a:ext cx="2723719" cy="146875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  <a:effectLst>
            <a:glow rad="101600">
              <a:schemeClr val="accent2">
                <a:lumMod val="60000"/>
                <a:lumOff val="4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25787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000" b="1" dirty="0" smtClean="0">
                <a:solidFill>
                  <a:srgbClr val="0183B7"/>
                </a:solidFill>
              </a:rPr>
              <a:t>Activities of  Business Learning and Testbed WG</a:t>
            </a:r>
            <a:endParaRPr lang="en-US" altLang="ja-JP" sz="3000" b="1" dirty="0">
              <a:solidFill>
                <a:srgbClr val="0183B7"/>
              </a:solidFill>
            </a:endParaRPr>
          </a:p>
        </p:txBody>
      </p:sp>
      <p:sp>
        <p:nvSpPr>
          <p:cNvPr id="308229" name="Rectangle 5"/>
          <p:cNvSpPr>
            <a:spLocks noGrp="1" noChangeArrowheads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en-US" altLang="ja-JP" sz="2400" dirty="0" smtClean="0">
                <a:solidFill>
                  <a:schemeClr val="bg1"/>
                </a:solidFill>
              </a:rPr>
              <a:t>Business Learning WG</a:t>
            </a:r>
            <a:endParaRPr lang="en-US" altLang="ja-JP" sz="2400" dirty="0">
              <a:solidFill>
                <a:schemeClr val="bg1"/>
              </a:solidFill>
            </a:endParaRPr>
          </a:p>
          <a:p>
            <a:pPr lvl="1"/>
            <a:r>
              <a:rPr lang="en-US" altLang="ja-JP" sz="2000" dirty="0" smtClean="0">
                <a:solidFill>
                  <a:schemeClr val="bg1"/>
                </a:solidFill>
              </a:rPr>
              <a:t>Prototype </a:t>
            </a:r>
            <a:r>
              <a:rPr lang="en-US" altLang="ja-JP" sz="2000" dirty="0">
                <a:solidFill>
                  <a:schemeClr val="bg1"/>
                </a:solidFill>
              </a:rPr>
              <a:t>the education program on </a:t>
            </a:r>
            <a:r>
              <a:rPr lang="en-US" altLang="ja-JP" sz="2000" dirty="0">
                <a:solidFill>
                  <a:srgbClr val="0183B7"/>
                </a:solidFill>
              </a:rPr>
              <a:t>IPv6 tech and ops </a:t>
            </a:r>
            <a:r>
              <a:rPr lang="en-US" altLang="ja-JP" sz="2000" dirty="0">
                <a:solidFill>
                  <a:srgbClr val="FFFFFF"/>
                </a:solidFill>
              </a:rPr>
              <a:t>at members</a:t>
            </a:r>
            <a:r>
              <a:rPr lang="ja-JP" altLang="en-US" sz="2000" dirty="0">
                <a:solidFill>
                  <a:srgbClr val="FFFFFF"/>
                </a:solidFill>
              </a:rPr>
              <a:t>’</a:t>
            </a:r>
            <a:r>
              <a:rPr lang="en-US" altLang="ja-JP" sz="2000" dirty="0">
                <a:solidFill>
                  <a:srgbClr val="FFFFFF"/>
                </a:solidFill>
              </a:rPr>
              <a:t> events</a:t>
            </a:r>
          </a:p>
          <a:p>
            <a:pPr lvl="2"/>
            <a:r>
              <a:rPr lang="en-US" altLang="ja-JP" sz="1800" dirty="0">
                <a:solidFill>
                  <a:srgbClr val="FFFFFF"/>
                </a:solidFill>
              </a:rPr>
              <a:t>Allow commercial training providers to deploy it</a:t>
            </a:r>
          </a:p>
          <a:p>
            <a:pPr lvl="1"/>
            <a:r>
              <a:rPr lang="en-US" altLang="ja-JP" sz="2000" dirty="0">
                <a:solidFill>
                  <a:srgbClr val="FFFFFF"/>
                </a:solidFill>
              </a:rPr>
              <a:t>Request the technical certificate programs to include IPv6 </a:t>
            </a:r>
            <a:r>
              <a:rPr lang="en-US" altLang="ja-JP" sz="2000" dirty="0" smtClean="0">
                <a:solidFill>
                  <a:srgbClr val="FFFFFF"/>
                </a:solidFill>
              </a:rPr>
              <a:t>contents</a:t>
            </a:r>
          </a:p>
          <a:p>
            <a:pPr lvl="1"/>
            <a:r>
              <a:rPr lang="en-US" altLang="ja-JP" sz="2000" dirty="0" smtClean="0">
                <a:solidFill>
                  <a:srgbClr val="FFFFFF"/>
                </a:solidFill>
              </a:rPr>
              <a:t>1</a:t>
            </a:r>
            <a:r>
              <a:rPr lang="en-US" altLang="ja-JP" sz="2000" baseline="30000" dirty="0" smtClean="0">
                <a:solidFill>
                  <a:srgbClr val="FFFFFF"/>
                </a:solidFill>
              </a:rPr>
              <a:t>st</a:t>
            </a:r>
            <a:r>
              <a:rPr lang="en-US" altLang="ja-JP" sz="2000" dirty="0" smtClean="0">
                <a:solidFill>
                  <a:srgbClr val="FFFFFF"/>
                </a:solidFill>
              </a:rPr>
              <a:t> Hands-on training in September, 2009 – Sold out in a single day!</a:t>
            </a:r>
          </a:p>
          <a:p>
            <a:pPr lvl="1"/>
            <a:r>
              <a:rPr lang="en-US" altLang="ja-JP" sz="2000" dirty="0" smtClean="0">
                <a:solidFill>
                  <a:srgbClr val="FFFFFF"/>
                </a:solidFill>
              </a:rPr>
              <a:t>Hands-on Training was done for more than 600  people in 2010</a:t>
            </a:r>
            <a:endParaRPr lang="en-US" altLang="ja-JP" sz="2000" dirty="0">
              <a:solidFill>
                <a:srgbClr val="FFFFFF"/>
              </a:solidFill>
            </a:endParaRPr>
          </a:p>
          <a:p>
            <a:pPr>
              <a:buClr>
                <a:schemeClr val="accent1"/>
              </a:buClr>
            </a:pPr>
            <a:r>
              <a:rPr lang="en-US" altLang="ja-JP" sz="2400" dirty="0" smtClean="0">
                <a:solidFill>
                  <a:srgbClr val="FFFFFF"/>
                </a:solidFill>
              </a:rPr>
              <a:t>Business Testbed WG</a:t>
            </a:r>
            <a:endParaRPr lang="en-US" altLang="ja-JP" sz="2400" dirty="0">
              <a:solidFill>
                <a:srgbClr val="FFFFFF"/>
              </a:solidFill>
            </a:endParaRPr>
          </a:p>
          <a:p>
            <a:pPr lvl="1"/>
            <a:r>
              <a:rPr lang="en-US" altLang="ja-JP" sz="2000" dirty="0">
                <a:solidFill>
                  <a:srgbClr val="FFFFFF"/>
                </a:solidFill>
              </a:rPr>
              <a:t>MIC</a:t>
            </a:r>
            <a:r>
              <a:rPr lang="ja-JP" altLang="en-US" sz="2000" dirty="0">
                <a:solidFill>
                  <a:srgbClr val="FFFFFF"/>
                </a:solidFill>
              </a:rPr>
              <a:t>’</a:t>
            </a:r>
            <a:r>
              <a:rPr lang="en-US" altLang="ja-JP" sz="2000" dirty="0">
                <a:solidFill>
                  <a:srgbClr val="FFFFFF"/>
                </a:solidFill>
              </a:rPr>
              <a:t>s </a:t>
            </a:r>
            <a:r>
              <a:rPr lang="en-US" altLang="ja-JP" sz="2000" dirty="0" smtClean="0">
                <a:solidFill>
                  <a:srgbClr val="FFFFFF"/>
                </a:solidFill>
              </a:rPr>
              <a:t>FY2009/2010 </a:t>
            </a:r>
            <a:r>
              <a:rPr lang="en-US" altLang="ja-JP" sz="2000" dirty="0">
                <a:solidFill>
                  <a:srgbClr val="FFFFFF"/>
                </a:solidFill>
              </a:rPr>
              <a:t>budget for constructing a testbed</a:t>
            </a:r>
          </a:p>
          <a:p>
            <a:pPr lvl="2"/>
            <a:r>
              <a:rPr lang="en-US" altLang="ja-JP" sz="1800" dirty="0">
                <a:solidFill>
                  <a:srgbClr val="FFFFFF"/>
                </a:solidFill>
              </a:rPr>
              <a:t>Nation-wide network + testbed center for any stakeholders to try on IPv6</a:t>
            </a:r>
          </a:p>
          <a:p>
            <a:pPr lvl="1"/>
            <a:r>
              <a:rPr lang="en-US" altLang="ja-JP" sz="2000" dirty="0">
                <a:solidFill>
                  <a:srgbClr val="FFFFFF"/>
                </a:solidFill>
              </a:rPr>
              <a:t>Testbed Center </a:t>
            </a:r>
            <a:r>
              <a:rPr lang="en-US" altLang="ja-JP" sz="2000" dirty="0" smtClean="0">
                <a:solidFill>
                  <a:srgbClr val="FFFFFF"/>
                </a:solidFill>
              </a:rPr>
              <a:t>has </a:t>
            </a:r>
            <a:r>
              <a:rPr lang="en-US" altLang="ja-JP" sz="2000" dirty="0">
                <a:solidFill>
                  <a:srgbClr val="FFFFFF"/>
                </a:solidFill>
              </a:rPr>
              <a:t>launched in Keio</a:t>
            </a:r>
            <a:r>
              <a:rPr lang="ja-JP" altLang="en-US" sz="2000" dirty="0">
                <a:solidFill>
                  <a:srgbClr val="FFFFFF"/>
                </a:solidFill>
              </a:rPr>
              <a:t>’</a:t>
            </a:r>
            <a:r>
              <a:rPr lang="en-US" altLang="ja-JP" sz="2000" dirty="0">
                <a:solidFill>
                  <a:srgbClr val="FFFFFF"/>
                </a:solidFill>
              </a:rPr>
              <a:t>s K2 </a:t>
            </a:r>
            <a:r>
              <a:rPr lang="en-US" altLang="ja-JP" sz="2000" dirty="0" smtClean="0">
                <a:solidFill>
                  <a:srgbClr val="FFFFFF"/>
                </a:solidFill>
              </a:rPr>
              <a:t>Campus</a:t>
            </a:r>
          </a:p>
          <a:p>
            <a:pPr lvl="1"/>
            <a:r>
              <a:rPr lang="en-US" altLang="ja-JP" sz="2000" dirty="0" smtClean="0">
                <a:solidFill>
                  <a:srgbClr val="FFFFFF"/>
                </a:solidFill>
              </a:rPr>
              <a:t>Testbed was used by a variety of industries, like </a:t>
            </a:r>
            <a:r>
              <a:rPr lang="en-US" sz="2000" dirty="0" smtClean="0">
                <a:solidFill>
                  <a:srgbClr val="FFFFFF"/>
                </a:solidFill>
              </a:rPr>
              <a:t>consumer electronics company, ISPs, Cable TV operators, security operation vendors.</a:t>
            </a:r>
            <a:endParaRPr lang="en-US" altLang="ja-JP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67268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8845" y="294524"/>
            <a:ext cx="9304599" cy="838200"/>
          </a:xfrm>
        </p:spPr>
        <p:txBody>
          <a:bodyPr/>
          <a:lstStyle/>
          <a:p>
            <a:r>
              <a:rPr lang="en-US" altLang="ja-JP" sz="3000" b="1" dirty="0" smtClean="0">
                <a:solidFill>
                  <a:srgbClr val="0183B7"/>
                </a:solidFill>
              </a:rPr>
              <a:t>Overview of the Testbed</a:t>
            </a:r>
            <a:endParaRPr kumimoji="1" lang="ja-JP" altLang="en-US" sz="3000" b="1" dirty="0">
              <a:solidFill>
                <a:srgbClr val="0183B7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type="body" sz="quarter" idx="10"/>
          </p:nvPr>
        </p:nvSpPr>
        <p:spPr>
          <a:xfrm>
            <a:off x="259689" y="1156157"/>
            <a:ext cx="9293754" cy="4965700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en-US" sz="2000" dirty="0">
                <a:solidFill>
                  <a:srgbClr val="FFFFFF"/>
                </a:solidFill>
              </a:rPr>
              <a:t>O</a:t>
            </a:r>
            <a:r>
              <a:rPr lang="en-US" sz="2000" dirty="0" smtClean="0">
                <a:solidFill>
                  <a:srgbClr val="FFFFFF"/>
                </a:solidFill>
              </a:rPr>
              <a:t>rganized by Learning</a:t>
            </a:r>
            <a:r>
              <a:rPr lang="en-US" altLang="ja-JP" sz="2000" dirty="0" smtClean="0">
                <a:solidFill>
                  <a:srgbClr val="FFFFFF"/>
                </a:solidFill>
              </a:rPr>
              <a:t> and Testbed WG</a:t>
            </a:r>
            <a:r>
              <a:rPr lang="en-US" altLang="ja-JP" sz="2000" dirty="0">
                <a:solidFill>
                  <a:srgbClr val="FFFFFF"/>
                </a:solidFill>
              </a:rPr>
              <a:t> </a:t>
            </a:r>
            <a:endParaRPr lang="en-US" altLang="ja-JP" sz="2000" dirty="0" smtClean="0">
              <a:solidFill>
                <a:srgbClr val="FFFFFF"/>
              </a:solidFill>
            </a:endParaRPr>
          </a:p>
          <a:p>
            <a:pPr>
              <a:buClr>
                <a:schemeClr val="accent1"/>
              </a:buClr>
            </a:pPr>
            <a:r>
              <a:rPr lang="en-US" altLang="ja-JP" sz="2000" dirty="0" smtClean="0">
                <a:solidFill>
                  <a:srgbClr val="FFFFFF"/>
                </a:solidFill>
              </a:rPr>
              <a:t>Purpose</a:t>
            </a:r>
          </a:p>
          <a:p>
            <a:pPr lvl="1"/>
            <a:r>
              <a:rPr lang="en-US" altLang="ja-JP" sz="1800" dirty="0" smtClean="0">
                <a:solidFill>
                  <a:srgbClr val="FFFFFF"/>
                </a:solidFill>
              </a:rPr>
              <a:t>Simulate the IPv4 exhaustion environment</a:t>
            </a:r>
          </a:p>
          <a:p>
            <a:pPr lvl="1"/>
            <a:r>
              <a:rPr lang="en-US" altLang="ja-JP" sz="1800" dirty="0" smtClean="0">
                <a:solidFill>
                  <a:srgbClr val="FFFFFF"/>
                </a:solidFill>
              </a:rPr>
              <a:t>Conduct IPv6 verification tests</a:t>
            </a:r>
          </a:p>
          <a:p>
            <a:pPr lvl="1"/>
            <a:r>
              <a:rPr lang="en-US" altLang="ja-JP" sz="1800" dirty="0" smtClean="0">
                <a:solidFill>
                  <a:srgbClr val="FFFFFF"/>
                </a:solidFill>
              </a:rPr>
              <a:t>Establish transition procedures under various conditions</a:t>
            </a:r>
          </a:p>
          <a:p>
            <a:pPr>
              <a:buClr>
                <a:schemeClr val="accent1"/>
              </a:buClr>
            </a:pPr>
            <a:r>
              <a:rPr lang="en-US" altLang="ja-JP" sz="2000" dirty="0" smtClean="0">
                <a:solidFill>
                  <a:srgbClr val="FFFFFF"/>
                </a:solidFill>
              </a:rPr>
              <a:t>Two testbeds in Japan</a:t>
            </a:r>
          </a:p>
          <a:p>
            <a:pPr lvl="1"/>
            <a:r>
              <a:rPr lang="en-US" altLang="ja-JP" sz="1800" dirty="0" smtClean="0">
                <a:solidFill>
                  <a:srgbClr val="FFFFFF"/>
                </a:solidFill>
              </a:rPr>
              <a:t>Keio University Shin-Kawasaki Campus</a:t>
            </a:r>
          </a:p>
          <a:p>
            <a:pPr lvl="1"/>
            <a:r>
              <a:rPr lang="en-US" altLang="ja-JP" sz="1800" dirty="0" smtClean="0">
                <a:solidFill>
                  <a:srgbClr val="FFFFFF"/>
                </a:solidFill>
              </a:rPr>
              <a:t>Broadband Tower Data Center in Osaka</a:t>
            </a:r>
          </a:p>
        </p:txBody>
      </p:sp>
      <p:pic>
        <p:nvPicPr>
          <p:cNvPr id="5" name="Picture 2" descr="CIMG67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9855" y="4460995"/>
            <a:ext cx="2821908" cy="196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75000"/>
              </a:schemeClr>
            </a:glow>
            <a:reflection stA="25000" dir="5400000" sy="-100000" algn="bl"/>
          </a:effectLst>
          <a:scene3d>
            <a:camera prst="orthographicFront">
              <a:rot lat="19800000" lon="1800000" rev="0"/>
            </a:camera>
            <a:lightRig rig="threePt" dir="t"/>
          </a:scene3d>
        </p:spPr>
      </p:pic>
      <p:pic>
        <p:nvPicPr>
          <p:cNvPr id="6" name="Picture 1" descr="CIMG67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7694" y="4474754"/>
            <a:ext cx="2825137" cy="195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75000"/>
              </a:schemeClr>
            </a:glow>
            <a:reflection stA="25000" dir="5400000" sy="-100000" algn="bl"/>
          </a:effectLst>
          <a:scene3d>
            <a:camera prst="orthographicFront">
              <a:rot lat="1800000" lon="19800000" rev="0"/>
            </a:camera>
            <a:lightRig rig="threePt" dir="t"/>
          </a:scene3d>
        </p:spPr>
      </p:pic>
      <p:pic>
        <p:nvPicPr>
          <p:cNvPr id="7" name="図 6" descr="CIMG68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45314" y="4499734"/>
            <a:ext cx="2791358" cy="1932478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  <a:reflection stA="25000" endPos="75000" dist="12700" dir="5400000" sy="-100000" algn="bl" rotWithShape="0"/>
          </a:effectLst>
          <a:scene3d>
            <a:camera prst="orthographicFront">
              <a:rot lat="1800000" lon="19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48749263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000" b="1" dirty="0" smtClean="0">
                <a:solidFill>
                  <a:srgbClr val="0183B7"/>
                </a:solidFill>
              </a:rPr>
              <a:t>IPv6 Hands-on Seminars</a:t>
            </a:r>
            <a:endParaRPr kumimoji="1" lang="ja-JP" altLang="en-US" sz="3000" b="1" dirty="0">
              <a:solidFill>
                <a:srgbClr val="0183B7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accent1"/>
              </a:buClr>
            </a:pPr>
            <a:r>
              <a:rPr lang="en-US" altLang="ja-JP" sz="2400" dirty="0" smtClean="0">
                <a:solidFill>
                  <a:srgbClr val="FFFFFF"/>
                </a:solidFill>
              </a:rPr>
              <a:t>Human resource development to support </a:t>
            </a:r>
            <a:br>
              <a:rPr lang="en-US" altLang="ja-JP" sz="2400" dirty="0" smtClean="0">
                <a:solidFill>
                  <a:srgbClr val="FFFFFF"/>
                </a:solidFill>
              </a:rPr>
            </a:br>
            <a:r>
              <a:rPr lang="en-US" altLang="ja-JP" sz="2400" dirty="0" smtClean="0">
                <a:solidFill>
                  <a:srgbClr val="FFFFFF"/>
                </a:solidFill>
              </a:rPr>
              <a:t>the integration of IPv6 technologies</a:t>
            </a:r>
          </a:p>
          <a:p>
            <a:pPr lvl="1"/>
            <a:r>
              <a:rPr lang="en-US" altLang="ja-JP" sz="2000" dirty="0" smtClean="0">
                <a:solidFill>
                  <a:srgbClr val="FFFFFF"/>
                </a:solidFill>
              </a:rPr>
              <a:t>Conducting more than 10 IPv6 hands-on </a:t>
            </a:r>
            <a:br>
              <a:rPr lang="en-US" altLang="ja-JP" sz="2000" dirty="0" smtClean="0">
                <a:solidFill>
                  <a:srgbClr val="FFFFFF"/>
                </a:solidFill>
              </a:rPr>
            </a:br>
            <a:r>
              <a:rPr lang="en-US" altLang="ja-JP" sz="2000" dirty="0" smtClean="0">
                <a:solidFill>
                  <a:srgbClr val="FFFFFF"/>
                </a:solidFill>
              </a:rPr>
              <a:t>seminars all over Japan from 2009-2010</a:t>
            </a:r>
          </a:p>
          <a:p>
            <a:pPr lvl="1"/>
            <a:r>
              <a:rPr lang="en-US" altLang="ja-JP" sz="2000" dirty="0" smtClean="0">
                <a:solidFill>
                  <a:srgbClr val="FFFFFF"/>
                </a:solidFill>
              </a:rPr>
              <a:t>more than 600 participants in 2010</a:t>
            </a:r>
          </a:p>
          <a:p>
            <a:pPr>
              <a:buClr>
                <a:schemeClr val="accent1"/>
              </a:buClr>
            </a:pPr>
            <a:r>
              <a:rPr lang="en-US" altLang="ja-JP" sz="2400" dirty="0" smtClean="0">
                <a:solidFill>
                  <a:srgbClr val="FFFFFF"/>
                </a:solidFill>
              </a:rPr>
              <a:t>Topics</a:t>
            </a:r>
          </a:p>
          <a:p>
            <a:pPr lvl="1"/>
            <a:r>
              <a:rPr lang="en-US" altLang="ja-JP" sz="1800" dirty="0" smtClean="0">
                <a:solidFill>
                  <a:srgbClr val="FFFFFF"/>
                </a:solidFill>
              </a:rPr>
              <a:t>ISP Network (</a:t>
            </a:r>
            <a:r>
              <a:rPr lang="en-US" altLang="ja-JP" sz="1800" dirty="0" err="1" smtClean="0">
                <a:solidFill>
                  <a:srgbClr val="FFFFFF"/>
                </a:solidFill>
              </a:rPr>
              <a:t>Alaxala</a:t>
            </a:r>
            <a:r>
              <a:rPr lang="en-US" altLang="ja-JP" sz="1800" dirty="0" smtClean="0">
                <a:solidFill>
                  <a:srgbClr val="FFFFFF"/>
                </a:solidFill>
              </a:rPr>
              <a:t>)</a:t>
            </a:r>
          </a:p>
          <a:p>
            <a:pPr lvl="1"/>
            <a:r>
              <a:rPr lang="en-US" altLang="ja-JP" sz="1800" dirty="0" err="1" smtClean="0">
                <a:solidFill>
                  <a:srgbClr val="FFFFFF"/>
                </a:solidFill>
              </a:rPr>
              <a:t>iDC</a:t>
            </a:r>
            <a:r>
              <a:rPr lang="en-US" altLang="ja-JP" sz="1800" dirty="0" smtClean="0">
                <a:solidFill>
                  <a:srgbClr val="FFFFFF"/>
                </a:solidFill>
              </a:rPr>
              <a:t> Network (Cisco)</a:t>
            </a:r>
          </a:p>
          <a:p>
            <a:pPr lvl="1"/>
            <a:r>
              <a:rPr lang="en-US" altLang="ja-JP" sz="1800" dirty="0" smtClean="0">
                <a:solidFill>
                  <a:srgbClr val="FFFFFF"/>
                </a:solidFill>
              </a:rPr>
              <a:t>ISP/</a:t>
            </a:r>
            <a:r>
              <a:rPr lang="en-US" altLang="ja-JP" sz="1800" dirty="0" err="1" smtClean="0">
                <a:solidFill>
                  <a:srgbClr val="FFFFFF"/>
                </a:solidFill>
              </a:rPr>
              <a:t>iDC</a:t>
            </a:r>
            <a:r>
              <a:rPr lang="en-US" altLang="ja-JP" sz="1800" dirty="0" smtClean="0">
                <a:solidFill>
                  <a:srgbClr val="FFFFFF"/>
                </a:solidFill>
              </a:rPr>
              <a:t>/CATV/SOHO Servers (NEC)</a:t>
            </a:r>
          </a:p>
          <a:p>
            <a:pPr lvl="1"/>
            <a:r>
              <a:rPr lang="en-US" altLang="ja-JP" sz="1800" dirty="0" smtClean="0">
                <a:solidFill>
                  <a:srgbClr val="FFFFFF"/>
                </a:solidFill>
              </a:rPr>
              <a:t>CATV Network (Cisco &amp; ARRIS)</a:t>
            </a:r>
          </a:p>
          <a:p>
            <a:pPr lvl="1"/>
            <a:r>
              <a:rPr lang="en-US" altLang="ja-JP" sz="1800" dirty="0" smtClean="0">
                <a:solidFill>
                  <a:srgbClr val="FFFFFF"/>
                </a:solidFill>
              </a:rPr>
              <a:t>IPv6 Multicast (Alcatel-Lucent, </a:t>
            </a:r>
            <a:r>
              <a:rPr lang="en-US" altLang="ja-JP" sz="1800" dirty="0" err="1" smtClean="0">
                <a:solidFill>
                  <a:srgbClr val="FFFFFF"/>
                </a:solidFill>
              </a:rPr>
              <a:t>Alaxala</a:t>
            </a:r>
            <a:r>
              <a:rPr lang="en-US" altLang="ja-JP" sz="1800" dirty="0" smtClean="0">
                <a:solidFill>
                  <a:srgbClr val="FFFFFF"/>
                </a:solidFill>
              </a:rPr>
              <a:t>, Cisco)</a:t>
            </a:r>
          </a:p>
          <a:p>
            <a:pPr lvl="1"/>
            <a:r>
              <a:rPr lang="en-US" altLang="ja-JP" dirty="0" smtClean="0">
                <a:solidFill>
                  <a:srgbClr val="FFFFFF"/>
                </a:solidFill>
              </a:rPr>
              <a:t>Networking Basics (Cisco/</a:t>
            </a:r>
            <a:r>
              <a:rPr lang="en-US" altLang="ja-JP" dirty="0" err="1" smtClean="0">
                <a:solidFill>
                  <a:srgbClr val="FFFFFF"/>
                </a:solidFill>
              </a:rPr>
              <a:t>Alaxala</a:t>
            </a:r>
            <a:r>
              <a:rPr lang="en-US" altLang="ja-JP" dirty="0" smtClean="0">
                <a:solidFill>
                  <a:srgbClr val="FFFFFF"/>
                </a:solidFill>
              </a:rPr>
              <a:t>)</a:t>
            </a:r>
            <a:endParaRPr lang="en-US" altLang="ja-JP" sz="1800" dirty="0" smtClean="0">
              <a:solidFill>
                <a:srgbClr val="FFFFFF"/>
              </a:solidFill>
            </a:endParaRPr>
          </a:p>
          <a:p>
            <a:pPr>
              <a:buClr>
                <a:schemeClr val="accent1"/>
              </a:buClr>
            </a:pPr>
            <a:r>
              <a:rPr kumimoji="1" lang="en-US" altLang="ja-JP" sz="2400" dirty="0" smtClean="0">
                <a:solidFill>
                  <a:srgbClr val="FFFFFF"/>
                </a:solidFill>
              </a:rPr>
              <a:t>Outputs</a:t>
            </a:r>
          </a:p>
          <a:p>
            <a:pPr lvl="1"/>
            <a:r>
              <a:rPr lang="en-US" altLang="ja-JP" sz="2000" dirty="0" smtClean="0">
                <a:solidFill>
                  <a:srgbClr val="FFFFFF"/>
                </a:solidFill>
              </a:rPr>
              <a:t>Multi-vendor PDF Materials in Japanese / English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/>
              <a:t> </a:t>
            </a:r>
            <a:r>
              <a:rPr lang="en-US" altLang="ja-JP" sz="2000" dirty="0" smtClean="0">
                <a:hlinkClick r:id="rId3"/>
              </a:rPr>
              <a:t>http://www.kokatsu.jp/blog/ipv4/en/data/ipv6-hs-materials-en.html</a:t>
            </a:r>
            <a:r>
              <a:rPr lang="en-US" altLang="ja-JP" sz="2000" dirty="0" smtClean="0"/>
              <a:t>  </a:t>
            </a:r>
            <a:br>
              <a:rPr lang="en-US" altLang="ja-JP" sz="2000" dirty="0" smtClean="0"/>
            </a:br>
            <a:endParaRPr lang="en-US" altLang="ja-JP" sz="2000" dirty="0" smtClean="0"/>
          </a:p>
          <a:p>
            <a:pPr lvl="1"/>
            <a:endParaRPr kumimoji="1" lang="en-US" altLang="ja-JP" sz="2000" dirty="0" smtClean="0"/>
          </a:p>
          <a:p>
            <a:pPr lvl="1"/>
            <a:endParaRPr kumimoji="1" lang="ja-JP" altLang="en-US" sz="1800" dirty="0"/>
          </a:p>
        </p:txBody>
      </p:sp>
      <p:pic>
        <p:nvPicPr>
          <p:cNvPr id="5" name="図 1" descr="DSC007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3159" y="1092199"/>
            <a:ext cx="3528246" cy="182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75000"/>
              </a:schemeClr>
            </a:glow>
            <a:reflection stA="25000" endPos="50000" dir="5400000" sy="-100000" algn="bl"/>
          </a:effectLst>
          <a:scene3d>
            <a:camera prst="orthographicFront">
              <a:rot lat="1800000" lon="1800000" rev="0"/>
            </a:camera>
            <a:lightRig rig="threePt" dir="t"/>
          </a:scene3d>
        </p:spPr>
      </p:pic>
      <p:pic>
        <p:nvPicPr>
          <p:cNvPr id="6" name="図 2" descr="DSC008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6371" y="3126984"/>
            <a:ext cx="3515033" cy="182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75000"/>
              </a:schemeClr>
            </a:glow>
            <a:reflection stA="25000" endPos="75000" dist="12700" dir="5400000" sy="-100000" algn="bl" rotWithShape="0"/>
          </a:effectLst>
          <a:scene3d>
            <a:camera prst="orthographicFront">
              <a:rot lat="1800000" lon="1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92608546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kumimoji="1" lang="en-US" altLang="ja-JP" dirty="0" smtClean="0">
                <a:solidFill>
                  <a:srgbClr val="0183B7"/>
                </a:solidFill>
              </a:rPr>
              <a:t>Organization</a:t>
            </a:r>
            <a:endParaRPr kumimoji="1" lang="ja-JP" altLang="en-US" dirty="0">
              <a:solidFill>
                <a:srgbClr val="0183B7"/>
              </a:solidFill>
            </a:endParaRPr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>
          <a:blip r:embed="rId2"/>
          <a:srcRect l="-17358" r="-17358"/>
          <a:stretch>
            <a:fillRect/>
          </a:stretch>
        </p:blipFill>
        <p:spPr>
          <a:xfrm>
            <a:off x="417668" y="1600206"/>
            <a:ext cx="8421813" cy="4525963"/>
          </a:xfrm>
          <a:effectLst>
            <a:glow rad="50800">
              <a:schemeClr val="bg1">
                <a:lumMod val="75000"/>
                <a:alpha val="75000"/>
              </a:schemeClr>
            </a:glow>
          </a:effectLst>
        </p:spPr>
      </p:pic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 smtClean="0"/>
              <a:t>Working Groups of the IPv6 Promotion council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ja-JP" dirty="0"/>
              <a:t>http://www.v6pc.jp/en/</a:t>
            </a:r>
            <a:r>
              <a:rPr kumimoji="1" lang="en-US" altLang="ja-JP" dirty="0" err="1"/>
              <a:t>wg</a:t>
            </a:r>
            <a:r>
              <a:rPr kumimoji="1" lang="en-US" altLang="ja-JP" dirty="0"/>
              <a:t>/</a:t>
            </a:r>
            <a:r>
              <a:rPr kumimoji="1" lang="en-US" altLang="ja-JP" dirty="0" err="1"/>
              <a:t>index.phtml</a:t>
            </a:r>
            <a:endParaRPr kumimoji="1" lang="ja-JP" altLang="en-US" dirty="0"/>
          </a:p>
        </p:txBody>
      </p:sp>
      <p:cxnSp>
        <p:nvCxnSpPr>
          <p:cNvPr id="11" name="直線コネクタ 10"/>
          <p:cNvCxnSpPr/>
          <p:nvPr/>
        </p:nvCxnSpPr>
        <p:spPr>
          <a:xfrm>
            <a:off x="4891884" y="3503585"/>
            <a:ext cx="1856468" cy="0"/>
          </a:xfrm>
          <a:prstGeom prst="line">
            <a:avLst/>
          </a:prstGeom>
          <a:ln w="19050" cmpd="sng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角丸四角形吹き出し 12"/>
          <p:cNvSpPr/>
          <p:nvPr/>
        </p:nvSpPr>
        <p:spPr>
          <a:xfrm>
            <a:off x="7893844" y="2769209"/>
            <a:ext cx="1768082" cy="1961541"/>
          </a:xfrm>
          <a:prstGeom prst="wedgeRoundRectCallout">
            <a:avLst>
              <a:gd name="adj1" fmla="val -108580"/>
              <a:gd name="adj2" fmla="val -11592"/>
              <a:gd name="adj3" fmla="val 16667"/>
            </a:avLst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Discussing features of IPv6 Home Routers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775366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0" dirty="0" smtClean="0">
                <a:solidFill>
                  <a:srgbClr val="0183B7"/>
                </a:solidFill>
                <a:cs typeface="Times New Roman"/>
              </a:rPr>
              <a:t>Background of</a:t>
            </a:r>
            <a:r>
              <a:rPr kumimoji="1" lang="en-US" altLang="ja-JP" dirty="0" smtClean="0">
                <a:solidFill>
                  <a:srgbClr val="0183B7"/>
                </a:solidFill>
                <a:cs typeface="Times New Roman"/>
              </a:rPr>
              <a:t/>
            </a:r>
            <a:br>
              <a:rPr kumimoji="1" lang="en-US" altLang="ja-JP" dirty="0" smtClean="0">
                <a:solidFill>
                  <a:srgbClr val="0183B7"/>
                </a:solidFill>
                <a:cs typeface="Times New Roman"/>
              </a:rPr>
            </a:br>
            <a:r>
              <a:rPr kumimoji="1" lang="en-US" altLang="ja-JP" dirty="0" smtClean="0">
                <a:solidFill>
                  <a:srgbClr val="0183B7"/>
                </a:solidFill>
                <a:cs typeface="Times New Roman"/>
              </a:rPr>
              <a:t>IPv6 Home Router SWG</a:t>
            </a:r>
            <a:endParaRPr kumimoji="1" lang="ja-JP" altLang="en-US" dirty="0">
              <a:solidFill>
                <a:srgbClr val="0183B7"/>
              </a:solidFill>
              <a:cs typeface="Times New Roman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1"/>
              </a:buClr>
            </a:pPr>
            <a:r>
              <a:rPr kumimoji="1" lang="en-US" altLang="ja-JP" dirty="0" smtClean="0"/>
              <a:t>NTT East and West </a:t>
            </a:r>
            <a:r>
              <a:rPr kumimoji="1" lang="en-US" altLang="ja-JP" dirty="0" smtClean="0"/>
              <a:t>planned </a:t>
            </a:r>
            <a:r>
              <a:rPr kumimoji="1" lang="en-US" altLang="ja-JP" dirty="0" smtClean="0"/>
              <a:t>to provide IPv6 access services between residential users and ISPs over their NGNs.</a:t>
            </a:r>
          </a:p>
          <a:p>
            <a:pPr lvl="1"/>
            <a:r>
              <a:rPr lang="en-US" altLang="ja-JP" dirty="0" smtClean="0"/>
              <a:t>In Japan, </a:t>
            </a:r>
            <a:r>
              <a:rPr lang="en-US" altLang="ja-JP" smtClean="0"/>
              <a:t>Most </a:t>
            </a:r>
            <a:r>
              <a:rPr lang="en-US" altLang="ja-JP" smtClean="0"/>
              <a:t>ISPs </a:t>
            </a:r>
            <a:r>
              <a:rPr lang="en-US" altLang="ja-JP" dirty="0"/>
              <a:t>depend on NTT</a:t>
            </a:r>
            <a:r>
              <a:rPr lang="ja-JP" altLang="en-US" dirty="0"/>
              <a:t>’</a:t>
            </a:r>
            <a:r>
              <a:rPr lang="en-US" altLang="ja-JP" dirty="0"/>
              <a:t>s </a:t>
            </a:r>
            <a:r>
              <a:rPr lang="ja-JP" altLang="en-US" dirty="0"/>
              <a:t>“</a:t>
            </a:r>
            <a:r>
              <a:rPr lang="en-US" altLang="ja-JP" dirty="0" err="1"/>
              <a:t>Flets</a:t>
            </a:r>
            <a:r>
              <a:rPr lang="ja-JP" altLang="en-US" dirty="0"/>
              <a:t>”</a:t>
            </a:r>
            <a:r>
              <a:rPr lang="en-US" altLang="ja-JP" dirty="0"/>
              <a:t> access services to gain the coverage for the residential users on IPv4, then those for IPv6 </a:t>
            </a:r>
            <a:r>
              <a:rPr lang="en-US" altLang="ja-JP" dirty="0" smtClean="0"/>
              <a:t>have </a:t>
            </a:r>
            <a:r>
              <a:rPr lang="en-US" altLang="ja-JP" dirty="0"/>
              <a:t>been </a:t>
            </a:r>
            <a:r>
              <a:rPr lang="en-US" altLang="ja-JP" dirty="0" smtClean="0"/>
              <a:t>released in 2011.</a:t>
            </a:r>
            <a:endParaRPr lang="en-US" altLang="ja-JP" dirty="0"/>
          </a:p>
          <a:p>
            <a:pPr lvl="1"/>
            <a:endParaRPr kumimoji="1" lang="en-US" altLang="ja-JP" dirty="0" smtClean="0"/>
          </a:p>
          <a:p>
            <a:pPr>
              <a:buClr>
                <a:schemeClr val="accent1"/>
              </a:buClr>
            </a:pPr>
            <a:r>
              <a:rPr kumimoji="1" lang="en-US" altLang="ja-JP" dirty="0" smtClean="0"/>
              <a:t>There was no place to discuss about IPv6 CPEs in Japan at that time.</a:t>
            </a:r>
          </a:p>
          <a:p>
            <a:pPr lvl="1"/>
            <a:r>
              <a:rPr kumimoji="1" lang="en-US" altLang="ja-JP" dirty="0" smtClean="0"/>
              <a:t>Some foreign organization had been starting these items(Cable Lab., IETF, Broadband Forum,…).</a:t>
            </a:r>
          </a:p>
          <a:p>
            <a:pPr lvl="1"/>
            <a:r>
              <a:rPr kumimoji="1" lang="en-US" altLang="ja-JP" dirty="0" smtClean="0"/>
              <a:t>We </a:t>
            </a:r>
            <a:r>
              <a:rPr kumimoji="1" lang="en-US" altLang="ja-JP" dirty="0" smtClean="0"/>
              <a:t>need to localize the specification in order to </a:t>
            </a:r>
            <a:r>
              <a:rPr kumimoji="1" lang="en-US" altLang="ja-JP" dirty="0" smtClean="0"/>
              <a:t>help the CPE vendors for Japanese market.</a:t>
            </a:r>
            <a:endParaRPr kumimoji="1" lang="en-US" altLang="ja-JP" dirty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I</a:t>
            </a:r>
            <a:r>
              <a:rPr kumimoji="1" lang="en-US" altLang="ja-JP" dirty="0" smtClean="0"/>
              <a:t>n 2008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118611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0183B7"/>
                </a:solidFill>
              </a:rPr>
              <a:t>IPv6 Home Router SWG</a:t>
            </a:r>
            <a:endParaRPr lang="en-US" dirty="0">
              <a:solidFill>
                <a:srgbClr val="0183B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</a:pPr>
            <a:r>
              <a:rPr kumimoji="1" lang="en-US" altLang="ja-JP" dirty="0" smtClean="0"/>
              <a:t>The SWG was formed by about 30 members in September, 2008.</a:t>
            </a:r>
          </a:p>
          <a:p>
            <a:pPr>
              <a:buClr>
                <a:schemeClr val="accent1"/>
              </a:buClr>
            </a:pPr>
            <a:r>
              <a:rPr kumimoji="1" lang="en-US" altLang="ja-JP" dirty="0" smtClean="0"/>
              <a:t>Co-work with the IPv4 Address exhaustion Task Force (Access Network WG).</a:t>
            </a:r>
          </a:p>
          <a:p>
            <a:pPr>
              <a:buClr>
                <a:schemeClr val="accent1"/>
              </a:buClr>
            </a:pPr>
            <a:r>
              <a:rPr kumimoji="1" lang="en-US" altLang="ja-JP" dirty="0" smtClean="0"/>
              <a:t>Co-chairs (as of June, 2011) are:</a:t>
            </a:r>
          </a:p>
          <a:p>
            <a:pPr lvl="1"/>
            <a:r>
              <a:rPr lang="en-US" altLang="ja-JP" dirty="0" smtClean="0"/>
              <a:t>Tomohiro Fujisaki (NTT Corporation)</a:t>
            </a:r>
          </a:p>
          <a:p>
            <a:pPr lvl="1"/>
            <a:r>
              <a:rPr lang="en-US" altLang="ja-JP" dirty="0" smtClean="0"/>
              <a:t>Akira Nakagawa (Japan Internet Exchange)</a:t>
            </a:r>
          </a:p>
          <a:p>
            <a:pPr lvl="1"/>
            <a:r>
              <a:rPr kumimoji="1" lang="en-US" altLang="ja-JP" dirty="0" smtClean="0"/>
              <a:t>Tetsuya Innami (Cisco Systems)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PVWt4CEz8ZKm4oFNInHAN"/>
</p:tagLst>
</file>

<file path=ppt/theme/theme1.xml><?xml version="1.0" encoding="utf-8"?>
<a:theme xmlns:a="http://schemas.openxmlformats.org/drawingml/2006/main" name="既定のテーマ">
  <a:themeElements>
    <a:clrScheme name="Custom 1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183B7"/>
      </a:accent1>
      <a:accent2>
        <a:srgbClr val="EE6804"/>
      </a:accent2>
      <a:accent3>
        <a:srgbClr val="FFE429"/>
      </a:accent3>
      <a:accent4>
        <a:srgbClr val="68B442"/>
      </a:accent4>
      <a:accent5>
        <a:srgbClr val="7F44C6"/>
      </a:accent5>
      <a:accent6>
        <a:srgbClr val="B21A1A"/>
      </a:accent6>
      <a:hlink>
        <a:srgbClr val="47B0D5"/>
      </a:hlink>
      <a:folHlink>
        <a:srgbClr val="C9A303"/>
      </a:folHlink>
    </a:clrScheme>
    <a:fontScheme name="Cisco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既定のテーマ.thmx</Template>
  <TotalTime>7168</TotalTime>
  <Words>971</Words>
  <Application>Microsoft Macintosh PowerPoint</Application>
  <PresentationFormat>A4 210x297 mm</PresentationFormat>
  <Paragraphs>131</Paragraphs>
  <Slides>17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既定のテーマ</vt:lpstr>
      <vt:lpstr>Cisco Japan’s Activities in IPv6 Promotion Council</vt:lpstr>
      <vt:lpstr>The IPv6 Promotion Council</vt:lpstr>
      <vt:lpstr>Organization</vt:lpstr>
      <vt:lpstr>Activities of  Business Learning and Testbed WG</vt:lpstr>
      <vt:lpstr>Overview of the Testbed</vt:lpstr>
      <vt:lpstr>IPv6 Hands-on Seminars</vt:lpstr>
      <vt:lpstr>Organization</vt:lpstr>
      <vt:lpstr>Background of IPv6 Home Router SWG</vt:lpstr>
      <vt:lpstr>IPv6 Home Router SWG</vt:lpstr>
      <vt:lpstr>IPv6 Home Router SWG</vt:lpstr>
      <vt:lpstr> IPv6 Home Router Guideline, Release 1.0</vt:lpstr>
      <vt:lpstr>Topics of Release 1.0 contents</vt:lpstr>
      <vt:lpstr>IPv6 Home Router Guideline, Release 2.0</vt:lpstr>
      <vt:lpstr>Next step…</vt:lpstr>
      <vt:lpstr>World IPv6 Day in Japan</vt:lpstr>
      <vt:lpstr>World IPv6 Day in Japan</vt:lpstr>
      <vt:lpstr>PowerPoint プレゼンテーション</vt:lpstr>
    </vt:vector>
  </TitlesOfParts>
  <Company>Cisco Systems,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Stateless IPv4 over IPv6 </dc:title>
  <dc:creator>Tetsuya INNAMI</dc:creator>
  <cp:lastModifiedBy>Innami Tetsuya</cp:lastModifiedBy>
  <cp:revision>144</cp:revision>
  <dcterms:created xsi:type="dcterms:W3CDTF">2011-06-10T05:56:15Z</dcterms:created>
  <dcterms:modified xsi:type="dcterms:W3CDTF">2011-06-15T02:01:25Z</dcterms:modified>
</cp:coreProperties>
</file>