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68" r:id="rId2"/>
    <p:sldId id="307" r:id="rId3"/>
    <p:sldId id="293" r:id="rId4"/>
    <p:sldId id="296" r:id="rId5"/>
    <p:sldId id="295" r:id="rId6"/>
    <p:sldId id="288" r:id="rId7"/>
    <p:sldId id="285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20"/>
    <a:srgbClr val="7B0099"/>
    <a:srgbClr val="66006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7656" autoAdjust="0"/>
  </p:normalViewPr>
  <p:slideViewPr>
    <p:cSldViewPr>
      <p:cViewPr varScale="1">
        <p:scale>
          <a:sx n="71" d="100"/>
          <a:sy n="71" d="100"/>
        </p:scale>
        <p:origin x="-1344" y="-102"/>
      </p:cViewPr>
      <p:guideLst>
        <p:guide orient="horz" pos="4272"/>
        <p:guide orient="horz" pos="384"/>
        <p:guide orient="horz" pos="1008"/>
        <p:guide orient="horz" pos="3744"/>
        <p:guide pos="2880"/>
        <p:guide pos="384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B68BC-C170-46CE-B9E2-9F0AAD9A79C9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25712C-C67F-4AAE-B1F1-157CA455A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361B76-A176-4979-9B2A-40FE1DE48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034BD-F2E1-4BE7-9741-32EC238A11CD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74BF9-81E3-4AAA-BB1F-3886CF0961E7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540000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3d_ybang_ref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2819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815165"/>
            <a:ext cx="7772400" cy="533400"/>
          </a:xfrm>
          <a:ln w="22225"/>
        </p:spPr>
        <p:txBody>
          <a:bodyPr lIns="0" tIns="0" rIns="0" bIns="0"/>
          <a:lstStyle>
            <a:lvl1pPr marL="3175" indent="-3175">
              <a:buNone/>
              <a:defRPr sz="3200" b="0">
                <a:solidFill>
                  <a:srgbClr val="7B00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381000"/>
            <a:ext cx="7772400" cy="635000"/>
          </a:xfrm>
          <a:ln w="22225"/>
        </p:spPr>
        <p:txBody>
          <a:bodyPr wrap="none" lIns="0" tIns="0" rIns="0" bIns="0"/>
          <a:lstStyle>
            <a:lvl1pPr>
              <a:defRPr sz="3200" b="1">
                <a:solidFill>
                  <a:srgbClr val="7B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43000" y="1219200"/>
            <a:ext cx="7772400" cy="609600"/>
          </a:xfrm>
        </p:spPr>
        <p:txBody>
          <a:bodyPr lIns="0"/>
          <a:lstStyle>
            <a:lvl1pPr marL="3175" indent="-3175" algn="l" rtl="0" eaLnBrk="0" fontAlgn="base" hangingPunct="0">
              <a:spcBef>
                <a:spcPct val="35000"/>
              </a:spcBef>
              <a:spcAft>
                <a:spcPct val="0"/>
              </a:spcAft>
              <a:buNone/>
              <a:defRPr lang="en-US" sz="3200" b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9C25-7E67-43DA-BFBE-7CEE979D8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head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buFont typeface="Arial" pitchFamily="34" charset="0"/>
              <a:buNone/>
              <a:defRPr sz="2800" b="0"/>
            </a:lvl1pPr>
            <a:lvl2pPr marL="404813" indent="-193675">
              <a:tabLst/>
              <a:defRPr/>
            </a:lvl2pPr>
            <a:lvl3pPr marL="625475" indent="-1524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25F3-3297-430D-AA4D-236F039D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ed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buFont typeface="Arial" pitchFamily="34" charset="0"/>
              <a:buChar char="•"/>
              <a:defRPr sz="2800" b="0"/>
            </a:lvl1pPr>
            <a:lvl2pPr marL="542925" indent="-193675">
              <a:tabLst/>
              <a:defRPr/>
            </a:lvl2pPr>
            <a:lvl3pPr marL="892175" indent="-152400">
              <a:defRPr/>
            </a:lvl3pPr>
            <a:lvl4pPr marL="1254125" indent="-125413">
              <a:defRPr/>
            </a:lvl4pPr>
            <a:lvl5pPr marL="1619250" indent="-1778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F083-557D-47B8-80FF-FAAE8F9A9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219200"/>
            <a:ext cx="3954463" cy="4724400"/>
          </a:xfrm>
        </p:spPr>
        <p:txBody>
          <a:bodyPr/>
          <a:lstStyle>
            <a:lvl1pPr marL="3175" indent="-3175">
              <a:defRPr sz="2800" b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219200"/>
            <a:ext cx="3954462" cy="4724400"/>
          </a:xfrm>
        </p:spPr>
        <p:txBody>
          <a:bodyPr/>
          <a:lstStyle>
            <a:lvl1pPr>
              <a:defRPr lang="en-US" sz="2800" b="0" dirty="0" smtClean="0">
                <a:solidFill>
                  <a:srgbClr val="7B0099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35000"/>
              </a:spcBef>
              <a:spcAft>
                <a:spcPct val="0"/>
              </a:spcAft>
              <a:defRPr lang="en-US" sz="1600" dirty="0" smtClean="0">
                <a:solidFill>
                  <a:srgbClr val="7B0099"/>
                </a:solidFill>
                <a:latin typeface="+mn-lt"/>
              </a:defRPr>
            </a:lvl2pPr>
            <a:lvl3pPr algn="l" rtl="0" eaLnBrk="0" fontAlgn="base" hangingPunct="0">
              <a:spcBef>
                <a:spcPct val="35000"/>
              </a:spcBef>
              <a:spcAft>
                <a:spcPct val="0"/>
              </a:spcAft>
              <a:defRPr lang="en-US" sz="1400" dirty="0" smtClean="0">
                <a:solidFill>
                  <a:srgbClr val="7B0099"/>
                </a:solidFill>
                <a:latin typeface="+mn-lt"/>
              </a:defRPr>
            </a:lvl3pPr>
            <a:lvl4pPr algn="l" rtl="0" eaLnBrk="0" fontAlgn="base" hangingPunct="0">
              <a:spcBef>
                <a:spcPct val="35000"/>
              </a:spcBef>
              <a:spcAft>
                <a:spcPct val="0"/>
              </a:spcAft>
              <a:defRPr lang="en-US" sz="1200" dirty="0" smtClean="0">
                <a:solidFill>
                  <a:srgbClr val="7B0099"/>
                </a:solidFill>
                <a:latin typeface="+mn-lt"/>
              </a:defRPr>
            </a:lvl4pPr>
            <a:lvl5pPr algn="l" rtl="0" eaLnBrk="0" fontAlgn="base" hangingPunct="0">
              <a:spcBef>
                <a:spcPct val="35000"/>
              </a:spcBef>
              <a:spcAft>
                <a:spcPct val="0"/>
              </a:spcAft>
              <a:defRPr lang="en-US" sz="1000" dirty="0">
                <a:solidFill>
                  <a:srgbClr val="7B0099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9A6C-C24E-41BB-9507-6BA393A2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9" y="152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732" y="1535113"/>
            <a:ext cx="4040188" cy="639762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32" y="2174875"/>
            <a:ext cx="4040188" cy="3768725"/>
          </a:xfrm>
        </p:spPr>
        <p:txBody>
          <a:bodyPr/>
          <a:lstStyle>
            <a:lvl1pPr marL="3175" indent="-3175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557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557" y="2174875"/>
            <a:ext cx="4041775" cy="3768725"/>
          </a:xfrm>
        </p:spPr>
        <p:txBody>
          <a:bodyPr/>
          <a:lstStyle>
            <a:lvl1pPr marL="3175" indent="-3175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F269-9A4F-45A4-88DA-3F9AB9EC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ED07-F423-4AF8-85C4-2AF542336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8402-81B2-44B7-B3EF-C0482C07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9AED-B07D-4F2A-A994-6CE3FAB9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5725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219200"/>
            <a:ext cx="8061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2" descr="3d_ybang_bu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1613" y="5972175"/>
            <a:ext cx="1246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100763" y="65373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10EFF64C-5909-49DA-B0E3-0D87D0061B89}" type="datetime1">
              <a:rPr lang="en-US" sz="900">
                <a:solidFill>
                  <a:srgbClr val="7B0099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6/16/2011</a:t>
            </a:fld>
            <a:endParaRPr lang="en-US" sz="900">
              <a:solidFill>
                <a:srgbClr val="7B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525" y="6537325"/>
            <a:ext cx="752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B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EB646B-4E45-4481-A034-851260257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2" descr="Privac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6400800"/>
            <a:ext cx="283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defRPr sz="2800" b="1">
          <a:solidFill>
            <a:srgbClr val="7B0099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rgbClr val="7B0099"/>
          </a:solidFill>
          <a:latin typeface="+mn-lt"/>
        </a:defRPr>
      </a:lvl2pPr>
      <a:lvl3pPr marL="715963" indent="-152400" algn="l" rtl="0" eaLnBrk="0" fontAlgn="base" hangingPunct="0">
        <a:spcBef>
          <a:spcPts val="600"/>
        </a:spcBef>
        <a:spcAft>
          <a:spcPct val="0"/>
        </a:spcAft>
        <a:buChar char="•"/>
        <a:defRPr sz="1400">
          <a:solidFill>
            <a:srgbClr val="7B0099"/>
          </a:solidFill>
          <a:latin typeface="+mn-lt"/>
        </a:defRPr>
      </a:lvl3pPr>
      <a:lvl4pPr marL="1069975" indent="-1222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200">
          <a:solidFill>
            <a:srgbClr val="7B0099"/>
          </a:solidFill>
          <a:latin typeface="+mn-lt"/>
        </a:defRPr>
      </a:lvl4pPr>
      <a:lvl5pPr marL="1438275" indent="-1778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000">
          <a:solidFill>
            <a:srgbClr val="7B0099"/>
          </a:solidFill>
          <a:latin typeface="+mn-lt"/>
        </a:defRPr>
      </a:lvl5pPr>
      <a:lvl6pPr marL="1820863" indent="-177800" algn="l" rtl="0" fontAlgn="base">
        <a:spcBef>
          <a:spcPct val="35000"/>
        </a:spcBef>
        <a:spcAft>
          <a:spcPct val="0"/>
        </a:spcAft>
        <a:buChar char="»"/>
        <a:defRPr sz="1600">
          <a:solidFill>
            <a:srgbClr val="7B0099"/>
          </a:solidFill>
          <a:latin typeface="+mn-lt"/>
        </a:defRPr>
      </a:lvl6pPr>
      <a:lvl7pPr marL="2278063" indent="-177800" algn="l" rtl="0" fontAlgn="base">
        <a:spcBef>
          <a:spcPct val="35000"/>
        </a:spcBef>
        <a:spcAft>
          <a:spcPct val="0"/>
        </a:spcAft>
        <a:buChar char="»"/>
        <a:defRPr sz="1600">
          <a:solidFill>
            <a:srgbClr val="7B0099"/>
          </a:solidFill>
          <a:latin typeface="+mn-lt"/>
        </a:defRPr>
      </a:lvl7pPr>
      <a:lvl8pPr marL="2735263" indent="-177800" algn="l" rtl="0" fontAlgn="base">
        <a:spcBef>
          <a:spcPct val="35000"/>
        </a:spcBef>
        <a:spcAft>
          <a:spcPct val="0"/>
        </a:spcAft>
        <a:buChar char="»"/>
        <a:defRPr sz="1600">
          <a:solidFill>
            <a:srgbClr val="7B0099"/>
          </a:solidFill>
          <a:latin typeface="+mn-lt"/>
        </a:defRPr>
      </a:lvl8pPr>
      <a:lvl9pPr marL="3192463" indent="-177800" algn="l" rtl="0" fontAlgn="base">
        <a:spcBef>
          <a:spcPct val="35000"/>
        </a:spcBef>
        <a:spcAft>
          <a:spcPct val="0"/>
        </a:spcAft>
        <a:buChar char="»"/>
        <a:defRPr sz="1600">
          <a:solidFill>
            <a:srgbClr val="7B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6"/>
          <p:cNvSpPr>
            <a:spLocks noGrp="1"/>
          </p:cNvSpPr>
          <p:nvPr>
            <p:ph type="ctrTitle" sz="quarter"/>
          </p:nvPr>
        </p:nvSpPr>
        <p:spPr>
          <a:xfrm>
            <a:off x="533400" y="533400"/>
            <a:ext cx="7772400" cy="635000"/>
          </a:xfrm>
          <a:ln w="9525"/>
        </p:spPr>
        <p:txBody>
          <a:bodyPr/>
          <a:lstStyle/>
          <a:p>
            <a:r>
              <a:rPr lang="en-US" smtClean="0"/>
              <a:t>Cybersecurity, Privacy and Data Protection </a:t>
            </a:r>
            <a:br>
              <a:rPr lang="en-US" smtClean="0"/>
            </a:br>
            <a:endParaRPr lang="en-US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33400" y="2057400"/>
            <a:ext cx="8458200" cy="609600"/>
          </a:xfrm>
        </p:spPr>
        <p:txBody>
          <a:bodyPr/>
          <a:lstStyle/>
          <a:p>
            <a:r>
              <a:rPr>
                <a:solidFill>
                  <a:srgbClr val="7F7F7F"/>
                </a:solidFill>
              </a:rPr>
              <a:t>June 2011:	</a:t>
            </a:r>
          </a:p>
          <a:p>
            <a:r>
              <a:rPr>
                <a:solidFill>
                  <a:srgbClr val="7F7F7F"/>
                </a:solidFill>
              </a:rPr>
              <a:t>APAC Regional Internet Governance Forum 			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486400" y="4764088"/>
            <a:ext cx="3557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95300" y="160338"/>
            <a:ext cx="8572500" cy="906462"/>
          </a:xfrm>
        </p:spPr>
        <p:txBody>
          <a:bodyPr/>
          <a:lstStyle/>
          <a:p>
            <a:r>
              <a:rPr lang="fr-FR" smtClean="0"/>
              <a:t>Security: Sign-in seal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A01298-8F46-495F-B50E-46A33A9A0762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 l="51250" t="26086" b="5797"/>
          <a:stretch>
            <a:fillRect/>
          </a:stretch>
        </p:blipFill>
        <p:spPr bwMode="auto">
          <a:xfrm>
            <a:off x="457200" y="9906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 l="18750" t="27000" r="18750" b="6000"/>
          <a:stretch>
            <a:fillRect/>
          </a:stretch>
        </p:blipFill>
        <p:spPr bwMode="auto">
          <a:xfrm>
            <a:off x="1066800" y="12192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Privacy Policies vs Layered Centres– </a:t>
            </a:r>
            <a:br>
              <a:rPr lang="en-US" smtClean="0"/>
            </a:br>
            <a:r>
              <a:rPr lang="en-US" smtClean="0"/>
              <a:t>Highlighting User Control</a:t>
            </a:r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7467600" y="1592263"/>
            <a:ext cx="1524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 Long legal statements are improved by using</a:t>
            </a:r>
          </a:p>
          <a:p>
            <a:r>
              <a:rPr lang="fr-FR" i="1"/>
              <a:t>layered notices, where users can choose the topics of most interest to them through simple navigation</a:t>
            </a:r>
          </a:p>
        </p:txBody>
      </p:sp>
      <p:pic>
        <p:nvPicPr>
          <p:cNvPr id="22531" name="Picture 7" descr="SG PP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681831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1600200"/>
            <a:ext cx="6400800" cy="457200"/>
          </a:xfrm>
          <a:prstGeom prst="rect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Privacy Policies vs Privacy Centres– </a:t>
            </a:r>
            <a:br>
              <a:rPr lang="en-US" smtClean="0"/>
            </a:br>
            <a:r>
              <a:rPr lang="en-US" smtClean="0"/>
              <a:t>Highlighting User Control Through Layers</a:t>
            </a:r>
          </a:p>
        </p:txBody>
      </p:sp>
      <p:pic>
        <p:nvPicPr>
          <p:cNvPr id="23554" name="Picture 9" descr="4img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58913"/>
            <a:ext cx="61722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5img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82700"/>
            <a:ext cx="63246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0500" y="41275"/>
            <a:ext cx="8572500" cy="906463"/>
          </a:xfrm>
        </p:spPr>
        <p:txBody>
          <a:bodyPr/>
          <a:lstStyle/>
          <a:p>
            <a:r>
              <a:rPr lang="en-US" sz="2800" smtClean="0"/>
              <a:t>Privacy by Design Reflected in Context of Products: Example for Singapore Answers</a:t>
            </a:r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D4186-7D67-488C-9AAC-870485160461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4579" name="Picture 10" descr="SG answers header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1371600"/>
            <a:ext cx="848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SG ANsweres body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89150"/>
            <a:ext cx="67818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0500" y="41275"/>
            <a:ext cx="8572500" cy="906463"/>
          </a:xfrm>
        </p:spPr>
        <p:txBody>
          <a:bodyPr/>
          <a:lstStyle/>
          <a:p>
            <a:r>
              <a:rPr lang="en-US" sz="2800" smtClean="0"/>
              <a:t>Privacy by Design Reflected in Advertising Choices: Example for Singapore Customization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30C7A4-82B0-4586-B5CA-A22F8EC0A435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6627" name="Picture 4" descr="SG opt out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00125"/>
            <a:ext cx="6096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72500" cy="906463"/>
          </a:xfrm>
        </p:spPr>
        <p:txBody>
          <a:bodyPr/>
          <a:lstStyle/>
          <a:p>
            <a:r>
              <a:rPr lang="en-GB" smtClean="0"/>
              <a:t>The Role of Self-Regulation for Privacy Technology Enhancements Globally</a:t>
            </a:r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DDD515-F3E2-4A92-8E66-63C7B84B4946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7696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/>
              <a:t> Cross-industry collaboration for consistent user experiences critical for many contemporary privacy issues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 lvl="1">
              <a:buFont typeface="Arial" charset="0"/>
              <a:buChar char="•"/>
            </a:pPr>
            <a:r>
              <a:rPr lang="en-GB"/>
              <a:t> Ad networks, Advertisers, Agencies, Publishers</a:t>
            </a:r>
          </a:p>
          <a:p>
            <a:pPr lvl="1"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Codes of Conduct and best practice work can be useful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 lvl="1">
              <a:buFont typeface="Arial" charset="0"/>
              <a:buChar char="•"/>
            </a:pPr>
            <a:r>
              <a:rPr lang="en-GB"/>
              <a:t> NAI, IAB US-AAAA-ANA-DMA-BBB, IAB UK, IAB FR, FDI, IAB EU,  </a:t>
            </a:r>
          </a:p>
          <a:p>
            <a:pPr lvl="1"/>
            <a:r>
              <a:rPr lang="en-GB"/>
              <a:t>  WFA, MMA</a:t>
            </a:r>
          </a:p>
          <a:p>
            <a:pPr lvl="1"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Preserves ongoing enhancements (legal privacy principles can be applied organically to new technology)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Allows industry leadership and makes outliers easier to identify</a:t>
            </a:r>
          </a:p>
          <a:p>
            <a:pPr>
              <a:buFontTx/>
              <a:buChar char="-"/>
            </a:pPr>
            <a:endParaRPr lang="en-GB"/>
          </a:p>
          <a:p>
            <a:pPr>
              <a:buFontTx/>
              <a:buChar char="-"/>
            </a:pPr>
            <a:endParaRPr lang="en-GB"/>
          </a:p>
          <a:p>
            <a:pPr lvl="1">
              <a:buFontTx/>
              <a:buChar char="-"/>
            </a:pPr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>
              <a:buFontTx/>
              <a:buChar char="-"/>
            </a:pP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Yahoo! 3] Template">
  <a:themeElements>
    <a:clrScheme name="interna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nal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erna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internal_template</Template>
  <TotalTime>1760</TotalTime>
  <Words>171</Words>
  <Application>Microsoft Office PowerPoint</Application>
  <PresentationFormat>On-screen Show (4:3)</PresentationFormat>
  <Paragraphs>35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[Yahoo! 3] Template</vt:lpstr>
      <vt:lpstr>Cybersecurity, Privacy and Data Protection  </vt:lpstr>
      <vt:lpstr>Security: Sign-in seal</vt:lpstr>
      <vt:lpstr>Privacy Policies vs Layered Centres–  Highlighting User Control</vt:lpstr>
      <vt:lpstr>Privacy Policies vs Privacy Centres–  Highlighting User Control Through Layers</vt:lpstr>
      <vt:lpstr>Privacy by Design Reflected in Context of Products: Example for Singapore Answers</vt:lpstr>
      <vt:lpstr>Privacy by Design Reflected in Advertising Choices: Example for Singapore Customization</vt:lpstr>
      <vt:lpstr>The Role of Self-Regulation for Privacy Technology Enhancements Globally</vt:lpstr>
    </vt:vector>
  </TitlesOfParts>
  <Company>Yahoo!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 Presenter name</dc:title>
  <dc:creator>Yahoo!</dc:creator>
  <cp:lastModifiedBy>admin</cp:lastModifiedBy>
  <cp:revision>174</cp:revision>
  <dcterms:created xsi:type="dcterms:W3CDTF">2011-06-09T18:23:44Z</dcterms:created>
  <dcterms:modified xsi:type="dcterms:W3CDTF">2011-06-16T05:34:41Z</dcterms:modified>
</cp:coreProperties>
</file>